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8" r:id="rId1"/>
  </p:sldMasterIdLst>
  <p:sldIdLst>
    <p:sldId id="256" r:id="rId2"/>
    <p:sldId id="261" r:id="rId3"/>
    <p:sldId id="263" r:id="rId4"/>
    <p:sldId id="257" r:id="rId5"/>
    <p:sldId id="270" r:id="rId6"/>
    <p:sldId id="262" r:id="rId7"/>
    <p:sldId id="264" r:id="rId8"/>
    <p:sldId id="268" r:id="rId9"/>
    <p:sldId id="265" r:id="rId10"/>
    <p:sldId id="267" r:id="rId11"/>
    <p:sldId id="271" r:id="rId12"/>
    <p:sldId id="272"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41" d="100"/>
          <a:sy n="41" d="100"/>
        </p:scale>
        <p:origin x="804" y="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7679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474448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51046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100391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822176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448612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7397535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8989241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762623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5438089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5/3/2022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595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568971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4719701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5/3/2022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75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5/3/2022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52555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AD347D-5ACD-4C99-B74B-A9C85AD731AF}"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5367567"/>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50726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AD347D-5ACD-4C99-B74B-A9C85AD731AF}" type="datetimeFigureOut">
              <a:rPr lang="en-US" smtClean="0"/>
              <a:t>5/3/2022</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69620484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onda.Bewley@unt.edu" TargetMode="External"/><Relationship Id="rId2" Type="http://schemas.openxmlformats.org/officeDocument/2006/relationships/hyperlink" Target="mailto:Elizabeth.Vogt@unt.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vpaa.unt.edu/accreditation/apr"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Academic Program Review</a:t>
            </a:r>
          </a:p>
        </p:txBody>
      </p:sp>
      <p:sp>
        <p:nvSpPr>
          <p:cNvPr id="3" name="Subtitle 2"/>
          <p:cNvSpPr>
            <a:spLocks noGrp="1"/>
          </p:cNvSpPr>
          <p:nvPr>
            <p:ph type="subTitle" idx="1"/>
          </p:nvPr>
        </p:nvSpPr>
        <p:spPr>
          <a:xfrm>
            <a:off x="4515377" y="3996266"/>
            <a:ext cx="7676623" cy="2671233"/>
          </a:xfrm>
        </p:spPr>
        <p:txBody>
          <a:bodyPr>
            <a:normAutofit/>
          </a:bodyPr>
          <a:lstStyle/>
          <a:p>
            <a:pPr algn="ctr"/>
            <a:r>
              <a:rPr lang="en-US" sz="3100" b="1" dirty="0"/>
              <a:t>2022-2023</a:t>
            </a:r>
          </a:p>
          <a:p>
            <a:pPr algn="ctr"/>
            <a:endParaRPr lang="en-US" dirty="0"/>
          </a:p>
          <a:p>
            <a:pPr algn="ctr"/>
            <a:r>
              <a:rPr lang="en-US" dirty="0"/>
              <a:t>Elizabeth Vogt</a:t>
            </a:r>
          </a:p>
          <a:p>
            <a:pPr algn="ctr"/>
            <a:r>
              <a:rPr lang="en-US" dirty="0"/>
              <a:t> University Accreditation</a:t>
            </a:r>
          </a:p>
        </p:txBody>
      </p:sp>
    </p:spTree>
    <p:extLst>
      <p:ext uri="{BB962C8B-B14F-4D97-AF65-F5344CB8AC3E}">
        <p14:creationId xmlns:p14="http://schemas.microsoft.com/office/powerpoint/2010/main" val="199513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On-Site Visit</a:t>
            </a:r>
          </a:p>
        </p:txBody>
      </p:sp>
      <p:sp>
        <p:nvSpPr>
          <p:cNvPr id="3" name="TextBox 2"/>
          <p:cNvSpPr txBox="1"/>
          <p:nvPr/>
        </p:nvSpPr>
        <p:spPr>
          <a:xfrm>
            <a:off x="1653988" y="719246"/>
            <a:ext cx="9905999"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The interview schedule provided by UA is a suggested example. The chair may make changes. </a:t>
            </a:r>
          </a:p>
          <a:p>
            <a:pPr marL="800100" lvl="1" indent="-342900">
              <a:buFont typeface="Wingdings" panose="05000000000000000000" pitchFamily="2" charset="2"/>
              <a:buChar char="Ø"/>
            </a:pPr>
            <a:r>
              <a:rPr lang="en-US" sz="2400" dirty="0"/>
              <a:t>Interviews with the dean, chair, and the entry and exit interviews are mandatory, but somewhat flexible in time. </a:t>
            </a:r>
          </a:p>
          <a:p>
            <a:pPr marL="800100" lvl="1"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Ensure reviewers have adequate time with all constituencies. </a:t>
            </a:r>
          </a:p>
          <a:p>
            <a:pPr marL="800100" lvl="1" indent="-342900">
              <a:buFont typeface="Wingdings" panose="05000000000000000000" pitchFamily="2" charset="2"/>
              <a:buChar char="Ø"/>
            </a:pPr>
            <a:r>
              <a:rPr lang="en-US" sz="2400" dirty="0"/>
              <a:t>Have senior faculty, junior faculty, lecturers, and adjuncts meet with reviewers separately in small groups.</a:t>
            </a:r>
          </a:p>
          <a:p>
            <a:pPr marL="800100" lvl="1" indent="-342900">
              <a:buFont typeface="Wingdings" panose="05000000000000000000" pitchFamily="2" charset="2"/>
              <a:buChar char="Ø"/>
            </a:pPr>
            <a:r>
              <a:rPr lang="en-US" sz="2400" dirty="0"/>
              <a:t>Have undergraduate and graduate students meet separately.</a:t>
            </a:r>
          </a:p>
          <a:p>
            <a:pPr marL="800100" lvl="1" indent="-342900">
              <a:buFont typeface="Wingdings" panose="05000000000000000000" pitchFamily="2" charset="2"/>
              <a:buChar char="Ø"/>
            </a:pPr>
            <a:r>
              <a:rPr lang="en-US" sz="2400" dirty="0"/>
              <a:t>ONLY group members should be in the room</a:t>
            </a:r>
          </a:p>
          <a:p>
            <a:pPr marL="800100" lvl="1" indent="-34290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Show reviewers your facilities, including centers/institute space, research space, TA/TF space.</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Allow time for breaks.</a:t>
            </a:r>
          </a:p>
        </p:txBody>
      </p:sp>
    </p:spTree>
    <p:extLst>
      <p:ext uri="{BB962C8B-B14F-4D97-AF65-F5344CB8AC3E}">
        <p14:creationId xmlns:p14="http://schemas.microsoft.com/office/powerpoint/2010/main" val="272032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90488" y="38100"/>
            <a:ext cx="9520518" cy="584775"/>
          </a:xfrm>
          <a:prstGeom prst="rect">
            <a:avLst/>
          </a:prstGeom>
          <a:noFill/>
        </p:spPr>
        <p:txBody>
          <a:bodyPr wrap="square" rtlCol="0">
            <a:spAutoFit/>
          </a:bodyPr>
          <a:lstStyle/>
          <a:p>
            <a:pPr algn="ctr"/>
            <a:r>
              <a:rPr lang="en-US" sz="3200" dirty="0"/>
              <a:t>Remote Visit</a:t>
            </a:r>
          </a:p>
        </p:txBody>
      </p:sp>
      <p:sp>
        <p:nvSpPr>
          <p:cNvPr id="3" name="TextBox 2"/>
          <p:cNvSpPr txBox="1"/>
          <p:nvPr/>
        </p:nvSpPr>
        <p:spPr>
          <a:xfrm>
            <a:off x="1362075" y="622875"/>
            <a:ext cx="10197912" cy="5709255"/>
          </a:xfrm>
          <a:prstGeom prst="rect">
            <a:avLst/>
          </a:prstGeom>
          <a:noFill/>
        </p:spPr>
        <p:txBody>
          <a:bodyPr wrap="square" rtlCol="0">
            <a:spAutoFit/>
          </a:bodyPr>
          <a:lstStyle/>
          <a:p>
            <a:pPr marL="342900" indent="-342900">
              <a:buFont typeface="Wingdings" panose="05000000000000000000" pitchFamily="2" charset="2"/>
              <a:buChar char="Ø"/>
            </a:pPr>
            <a:r>
              <a:rPr lang="en-US" sz="2300" dirty="0"/>
              <a:t>A remote interview schedule provided by UA is a suggested example. The chair may make changes. </a:t>
            </a:r>
          </a:p>
          <a:p>
            <a:pPr marL="800100" lvl="1" indent="-342900">
              <a:buFont typeface="Wingdings" panose="05000000000000000000" pitchFamily="2" charset="2"/>
              <a:buChar char="Ø"/>
            </a:pPr>
            <a:r>
              <a:rPr lang="en-US" sz="2300" dirty="0"/>
              <a:t>Interviews with the dean, chair, and the entry and exit interviews are mandatory, but somewhat flexible in time. </a:t>
            </a:r>
          </a:p>
          <a:p>
            <a:pPr marL="800100" lvl="1" indent="-342900">
              <a:spcAft>
                <a:spcPts val="600"/>
              </a:spcAft>
              <a:buFont typeface="Wingdings" panose="05000000000000000000" pitchFamily="2" charset="2"/>
              <a:buChar char="Ø"/>
            </a:pPr>
            <a:r>
              <a:rPr lang="en-US" sz="2300" dirty="0"/>
              <a:t>UA and the provost’s office will be responsible for setting up their own remote meetings and the dean’s entry and exit meetings. The department chair will be responsible for setting up the remaining meetings.</a:t>
            </a:r>
          </a:p>
          <a:p>
            <a:pPr marL="342900" indent="-342900">
              <a:spcAft>
                <a:spcPts val="600"/>
              </a:spcAft>
              <a:buFont typeface="Wingdings" panose="05000000000000000000" pitchFamily="2" charset="2"/>
              <a:buChar char="Ø"/>
            </a:pPr>
            <a:r>
              <a:rPr lang="en-US" sz="2300" dirty="0"/>
              <a:t>Ensure reviewers have adequate time with all constituencies (see previous slide). Ensure only group members (no other faculty or staff) are in the meetings.</a:t>
            </a:r>
          </a:p>
          <a:p>
            <a:pPr marL="342900" indent="-342900">
              <a:spcAft>
                <a:spcPts val="600"/>
              </a:spcAft>
              <a:buFont typeface="Wingdings" panose="05000000000000000000" pitchFamily="2" charset="2"/>
              <a:buChar char="Ø"/>
            </a:pPr>
            <a:r>
              <a:rPr lang="en-US" sz="2300" dirty="0"/>
              <a:t>Ensure all attendees are on camera! Reviewers like to see everyone during the interview. </a:t>
            </a:r>
          </a:p>
          <a:p>
            <a:pPr marL="285750" indent="-285750">
              <a:spcAft>
                <a:spcPts val="600"/>
              </a:spcAft>
              <a:buFont typeface="Wingdings" panose="05000000000000000000" pitchFamily="2" charset="2"/>
              <a:buChar char="Ø"/>
            </a:pPr>
            <a:r>
              <a:rPr lang="en-US" sz="2300" dirty="0"/>
              <a:t>Create videos of your facilities, including centers/institute space, research space, TA/TF space.</a:t>
            </a:r>
          </a:p>
          <a:p>
            <a:pPr marL="285750" indent="-285750">
              <a:buFont typeface="Wingdings" panose="05000000000000000000" pitchFamily="2" charset="2"/>
              <a:buChar char="Ø"/>
            </a:pPr>
            <a:r>
              <a:rPr lang="en-US" sz="2300" dirty="0"/>
              <a:t>Allow time for breaks.</a:t>
            </a:r>
          </a:p>
          <a:p>
            <a:pPr marL="285750" indent="-285750">
              <a:buFont typeface="Wingdings" panose="05000000000000000000" pitchFamily="2" charset="2"/>
              <a:buChar char="Ø"/>
            </a:pPr>
            <a:r>
              <a:rPr lang="en-US" sz="2300" dirty="0"/>
              <a:t>Recording of interviews is not allowed.</a:t>
            </a:r>
          </a:p>
        </p:txBody>
      </p:sp>
    </p:spTree>
    <p:extLst>
      <p:ext uri="{BB962C8B-B14F-4D97-AF65-F5344CB8AC3E}">
        <p14:creationId xmlns:p14="http://schemas.microsoft.com/office/powerpoint/2010/main" val="1968695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14608"/>
            <a:ext cx="10018713" cy="1052465"/>
          </a:xfrm>
        </p:spPr>
        <p:txBody>
          <a:bodyPr>
            <a:normAutofit/>
          </a:bodyPr>
          <a:lstStyle/>
          <a:p>
            <a:r>
              <a:rPr lang="en-US" sz="3200" dirty="0"/>
              <a:t>Response Report (Action Plan)</a:t>
            </a:r>
          </a:p>
        </p:txBody>
      </p:sp>
      <p:sp>
        <p:nvSpPr>
          <p:cNvPr id="3" name="Content Placeholder 2"/>
          <p:cNvSpPr>
            <a:spLocks noGrp="1"/>
          </p:cNvSpPr>
          <p:nvPr>
            <p:ph idx="1"/>
          </p:nvPr>
        </p:nvSpPr>
        <p:spPr>
          <a:xfrm>
            <a:off x="1484310" y="1828801"/>
            <a:ext cx="10018713" cy="3962400"/>
          </a:xfrm>
        </p:spPr>
        <p:txBody>
          <a:bodyPr>
            <a:normAutofit/>
          </a:bodyPr>
          <a:lstStyle/>
          <a:p>
            <a:r>
              <a:rPr lang="en-US" sz="2800" dirty="0"/>
              <a:t>Use the provided template</a:t>
            </a:r>
          </a:p>
          <a:p>
            <a:r>
              <a:rPr lang="en-US" sz="2800" dirty="0"/>
              <a:t>Address all external reviewer suggestions</a:t>
            </a:r>
          </a:p>
          <a:p>
            <a:r>
              <a:rPr lang="en-US" sz="2800" dirty="0"/>
              <a:t>Include an estimated timeline and responsible party for each action item</a:t>
            </a:r>
          </a:p>
          <a:p>
            <a:r>
              <a:rPr lang="en-US" sz="2800" dirty="0"/>
              <a:t>Due approximately one month after receipt of the external report</a:t>
            </a:r>
          </a:p>
        </p:txBody>
      </p:sp>
    </p:spTree>
    <p:extLst>
      <p:ext uri="{BB962C8B-B14F-4D97-AF65-F5344CB8AC3E}">
        <p14:creationId xmlns:p14="http://schemas.microsoft.com/office/powerpoint/2010/main" val="3104219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Questions?</a:t>
            </a:r>
          </a:p>
        </p:txBody>
      </p:sp>
      <p:sp>
        <p:nvSpPr>
          <p:cNvPr id="3" name="TextBox 2"/>
          <p:cNvSpPr txBox="1"/>
          <p:nvPr/>
        </p:nvSpPr>
        <p:spPr>
          <a:xfrm>
            <a:off x="2090271" y="1072776"/>
            <a:ext cx="9197788" cy="6001643"/>
          </a:xfrm>
          <a:prstGeom prst="rect">
            <a:avLst/>
          </a:prstGeom>
          <a:noFill/>
        </p:spPr>
        <p:txBody>
          <a:bodyPr wrap="square" rtlCol="0">
            <a:spAutoFit/>
          </a:bodyPr>
          <a:lstStyle/>
          <a:p>
            <a:pPr algn="ctr"/>
            <a:r>
              <a:rPr lang="en-US" sz="3200" dirty="0"/>
              <a:t>Elizabeth Vogt</a:t>
            </a:r>
          </a:p>
          <a:p>
            <a:pPr algn="ctr"/>
            <a:r>
              <a:rPr lang="en-US" sz="3200" dirty="0"/>
              <a:t>Assistant Vice Provost</a:t>
            </a:r>
          </a:p>
          <a:p>
            <a:pPr algn="ctr"/>
            <a:r>
              <a:rPr lang="en-US" sz="3200" dirty="0"/>
              <a:t>University Accreditation</a:t>
            </a:r>
          </a:p>
          <a:p>
            <a:pPr algn="ctr"/>
            <a:r>
              <a:rPr lang="en-US" sz="3200" dirty="0">
                <a:hlinkClick r:id="rId2"/>
              </a:rPr>
              <a:t>Elizabeth.Vogt@unt.edu</a:t>
            </a:r>
            <a:endParaRPr lang="en-US" sz="3200" dirty="0"/>
          </a:p>
          <a:p>
            <a:pPr algn="ctr"/>
            <a:r>
              <a:rPr lang="en-US" sz="3200" dirty="0"/>
              <a:t>940.369.5288</a:t>
            </a:r>
          </a:p>
          <a:p>
            <a:pPr algn="ctr"/>
            <a:endParaRPr lang="en-US" sz="3200" dirty="0"/>
          </a:p>
          <a:p>
            <a:pPr algn="ctr"/>
            <a:r>
              <a:rPr lang="en-US" sz="3200" dirty="0"/>
              <a:t>Ronda Bewley</a:t>
            </a:r>
          </a:p>
          <a:p>
            <a:pPr algn="ctr"/>
            <a:r>
              <a:rPr lang="en-US" sz="3200" dirty="0"/>
              <a:t>APR Program Project Coordinator</a:t>
            </a:r>
          </a:p>
          <a:p>
            <a:pPr algn="ctr"/>
            <a:r>
              <a:rPr lang="en-US" sz="3200" dirty="0"/>
              <a:t>University Accreditation</a:t>
            </a:r>
          </a:p>
          <a:p>
            <a:pPr algn="ctr"/>
            <a:r>
              <a:rPr lang="en-US" sz="3200" dirty="0">
                <a:hlinkClick r:id="rId3"/>
              </a:rPr>
              <a:t>Ronda.Bewley@unt.edu</a:t>
            </a:r>
            <a:endParaRPr lang="en-US" sz="3200" dirty="0"/>
          </a:p>
          <a:p>
            <a:pPr algn="ctr"/>
            <a:r>
              <a:rPr lang="en-US" sz="3200" dirty="0"/>
              <a:t>940.565.4266</a:t>
            </a:r>
          </a:p>
          <a:p>
            <a:endParaRPr lang="en-US" sz="3200" dirty="0"/>
          </a:p>
        </p:txBody>
      </p:sp>
    </p:spTree>
    <p:extLst>
      <p:ext uri="{BB962C8B-B14F-4D97-AF65-F5344CB8AC3E}">
        <p14:creationId xmlns:p14="http://schemas.microsoft.com/office/powerpoint/2010/main" val="3239828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Academic Program Review (APR) </a:t>
            </a:r>
          </a:p>
        </p:txBody>
      </p:sp>
      <p:sp>
        <p:nvSpPr>
          <p:cNvPr id="3" name="TextBox 2"/>
          <p:cNvSpPr txBox="1"/>
          <p:nvPr/>
        </p:nvSpPr>
        <p:spPr>
          <a:xfrm>
            <a:off x="1479176" y="847165"/>
            <a:ext cx="10712824" cy="6001643"/>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4 main components- </a:t>
            </a:r>
          </a:p>
          <a:p>
            <a:pPr marL="742950" lvl="1" indent="-285750">
              <a:buFont typeface="Wingdings" panose="05000000000000000000" pitchFamily="2" charset="2"/>
              <a:buChar char="Ø"/>
            </a:pPr>
            <a:r>
              <a:rPr lang="en-US" sz="2400" dirty="0"/>
              <a:t>Self-Study (Due January 15</a:t>
            </a:r>
            <a:r>
              <a:rPr lang="en-US" sz="2400" baseline="30000" dirty="0"/>
              <a:t>th</a:t>
            </a:r>
            <a:r>
              <a:rPr lang="en-US" sz="2400" dirty="0"/>
              <a:t>)</a:t>
            </a:r>
          </a:p>
          <a:p>
            <a:pPr marL="742950" lvl="1" indent="-285750">
              <a:buFont typeface="Wingdings" panose="05000000000000000000" pitchFamily="2" charset="2"/>
              <a:buChar char="Ø"/>
            </a:pPr>
            <a:r>
              <a:rPr lang="en-US" sz="2400" dirty="0"/>
              <a:t>External Evaluation (February 15</a:t>
            </a:r>
            <a:r>
              <a:rPr lang="en-US" sz="2400" baseline="30000" dirty="0"/>
              <a:t>th</a:t>
            </a:r>
            <a:r>
              <a:rPr lang="en-US" sz="2400" dirty="0"/>
              <a:t> -  April 15</a:t>
            </a:r>
            <a:r>
              <a:rPr lang="en-US" sz="2400" baseline="30000" dirty="0"/>
              <a:t>th</a:t>
            </a:r>
            <a:r>
              <a:rPr lang="en-US" sz="2400" dirty="0"/>
              <a:t>)</a:t>
            </a:r>
          </a:p>
          <a:p>
            <a:pPr marL="742950" lvl="1" indent="-285750">
              <a:buFont typeface="Wingdings" panose="05000000000000000000" pitchFamily="2" charset="2"/>
              <a:buChar char="Ø"/>
            </a:pPr>
            <a:r>
              <a:rPr lang="en-US" sz="2400" dirty="0"/>
              <a:t>Response/ Action Plan (Four weeks post-visit)</a:t>
            </a:r>
          </a:p>
          <a:p>
            <a:pPr marL="1200150" lvl="2" indent="-285750">
              <a:buFont typeface="Wingdings" panose="05000000000000000000" pitchFamily="2" charset="2"/>
              <a:buChar char="Ø"/>
            </a:pPr>
            <a:r>
              <a:rPr lang="en-US" sz="2000" dirty="0"/>
              <a:t>Meet with Provost  </a:t>
            </a:r>
          </a:p>
          <a:p>
            <a:pPr marL="742950" lvl="1" indent="-285750">
              <a:buFont typeface="Wingdings" panose="05000000000000000000" pitchFamily="2" charset="2"/>
              <a:buChar char="Ø"/>
            </a:pPr>
            <a:r>
              <a:rPr lang="en-US" sz="2400" dirty="0"/>
              <a:t>18 Month Progress Report</a:t>
            </a:r>
          </a:p>
          <a:p>
            <a:pPr marL="742950" lvl="1"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In general, all academic programs in a department undergo APR at the same time.</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Graduate programs have data requirements designated by the Texas Higher Education Coordinating Board (THECB).</a:t>
            </a:r>
          </a:p>
          <a:p>
            <a:pPr marL="742950" lvl="1" indent="-285750">
              <a:buFont typeface="Wingdings" panose="05000000000000000000" pitchFamily="2" charset="2"/>
              <a:buChar char="Ø"/>
            </a:pPr>
            <a:r>
              <a:rPr lang="en-US" sz="2400" dirty="0"/>
              <a:t>DAIR provides part of the required data</a:t>
            </a:r>
            <a:r>
              <a:rPr lang="en-US" sz="2400" dirty="0">
                <a:solidFill>
                  <a:srgbClr val="FF0000"/>
                </a:solidFill>
              </a:rPr>
              <a:t>*</a:t>
            </a:r>
          </a:p>
          <a:p>
            <a:pPr marL="742950" lvl="1" indent="-285750">
              <a:buFont typeface="Wingdings" panose="05000000000000000000" pitchFamily="2" charset="2"/>
              <a:buChar char="Ø"/>
            </a:pPr>
            <a:r>
              <a:rPr lang="en-US" sz="2400" dirty="0"/>
              <a:t>The department supplies part of the required data</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Programs with similar CIP codes are included in the same report.</a:t>
            </a:r>
          </a:p>
        </p:txBody>
      </p:sp>
    </p:spTree>
    <p:extLst>
      <p:ext uri="{BB962C8B-B14F-4D97-AF65-F5344CB8AC3E}">
        <p14:creationId xmlns:p14="http://schemas.microsoft.com/office/powerpoint/2010/main" val="117146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9858" y="201707"/>
            <a:ext cx="9520518" cy="584775"/>
          </a:xfrm>
          <a:prstGeom prst="rect">
            <a:avLst/>
          </a:prstGeom>
          <a:noFill/>
        </p:spPr>
        <p:txBody>
          <a:bodyPr wrap="square" rtlCol="0">
            <a:spAutoFit/>
          </a:bodyPr>
          <a:lstStyle/>
          <a:p>
            <a:pPr algn="ctr"/>
            <a:r>
              <a:rPr lang="en-US" sz="3200" dirty="0"/>
              <a:t>Best Practices</a:t>
            </a:r>
          </a:p>
        </p:txBody>
      </p:sp>
      <p:sp>
        <p:nvSpPr>
          <p:cNvPr id="3" name="TextBox 2"/>
          <p:cNvSpPr txBox="1"/>
          <p:nvPr/>
        </p:nvSpPr>
        <p:spPr>
          <a:xfrm>
            <a:off x="2210921" y="982176"/>
            <a:ext cx="9197788" cy="5632311"/>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Include faculty in the process. This should not be one person’s job.</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Ensure all faculty have the opportunity to provide input and feedback in the self-study.</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Answer all parts of each section.</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Make sure your department website does not contradict your report and accurately reflects your program.</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Write the self-study in 3</a:t>
            </a:r>
            <a:r>
              <a:rPr lang="en-US" sz="2400" baseline="30000" dirty="0"/>
              <a:t>rd</a:t>
            </a:r>
            <a:r>
              <a:rPr lang="en-US" sz="2400" dirty="0"/>
              <a:t> person. Have one person edit for voice.</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Review the report for consistency in font type, spacing, etc.</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b="1" dirty="0">
                <a:solidFill>
                  <a:srgbClr val="FF0000"/>
                </a:solidFill>
              </a:rPr>
              <a:t>Keep your report as a Word document.</a:t>
            </a:r>
          </a:p>
        </p:txBody>
      </p:sp>
    </p:spTree>
    <p:extLst>
      <p:ext uri="{BB962C8B-B14F-4D97-AF65-F5344CB8AC3E}">
        <p14:creationId xmlns:p14="http://schemas.microsoft.com/office/powerpoint/2010/main" val="2751185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Selecting External Reviewers</a:t>
            </a:r>
          </a:p>
        </p:txBody>
      </p:sp>
      <p:sp>
        <p:nvSpPr>
          <p:cNvPr id="3" name="TextBox 2"/>
          <p:cNvSpPr txBox="1"/>
          <p:nvPr/>
        </p:nvSpPr>
        <p:spPr>
          <a:xfrm>
            <a:off x="1385047" y="922612"/>
            <a:ext cx="10806953" cy="4893647"/>
          </a:xfrm>
          <a:prstGeom prst="rect">
            <a:avLst/>
          </a:prstGeom>
          <a:noFill/>
        </p:spPr>
        <p:txBody>
          <a:bodyPr wrap="square" rtlCol="0">
            <a:spAutoFit/>
          </a:bodyPr>
          <a:lstStyle/>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UA will contact potential reviewers and coordinate dates for visit. The department should not initiate contact.</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External reviewers must:</a:t>
            </a:r>
          </a:p>
          <a:p>
            <a:pPr marL="742950" lvl="1" indent="-285750">
              <a:buFont typeface="Wingdings" panose="05000000000000000000" pitchFamily="2" charset="2"/>
              <a:buChar char="Ø"/>
            </a:pPr>
            <a:r>
              <a:rPr lang="en-US" sz="2400" dirty="0"/>
              <a:t> have subject matter expertise </a:t>
            </a:r>
          </a:p>
          <a:p>
            <a:pPr marL="742950" lvl="1" indent="-285750">
              <a:buFont typeface="Wingdings" panose="05000000000000000000" pitchFamily="2" charset="2"/>
              <a:buChar char="Ø"/>
            </a:pPr>
            <a:r>
              <a:rPr lang="en-US" sz="2400" dirty="0"/>
              <a:t>be employed by institutions outside of Texas</a:t>
            </a:r>
          </a:p>
          <a:p>
            <a:pPr marL="742950" lvl="1" indent="-285750">
              <a:buFont typeface="Wingdings" panose="05000000000000000000" pitchFamily="2" charset="2"/>
              <a:buChar char="Ø"/>
            </a:pPr>
            <a:r>
              <a:rPr lang="en-US" sz="2400" dirty="0"/>
              <a:t>be part of a program that is nationally recognized for excellence </a:t>
            </a:r>
          </a:p>
          <a:p>
            <a:pPr marL="742950" lvl="1"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Preference is given to reviewers from R1 institutions.</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a:t>External reviewers must be able to confirm that they have no personal ties and no conflict of interest.</a:t>
            </a:r>
          </a:p>
        </p:txBody>
      </p:sp>
    </p:spTree>
    <p:extLst>
      <p:ext uri="{BB962C8B-B14F-4D97-AF65-F5344CB8AC3E}">
        <p14:creationId xmlns:p14="http://schemas.microsoft.com/office/powerpoint/2010/main" val="252833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28588" y="134471"/>
            <a:ext cx="9520518" cy="584775"/>
          </a:xfrm>
          <a:prstGeom prst="rect">
            <a:avLst/>
          </a:prstGeom>
          <a:noFill/>
        </p:spPr>
        <p:txBody>
          <a:bodyPr wrap="square" rtlCol="0">
            <a:spAutoFit/>
          </a:bodyPr>
          <a:lstStyle/>
          <a:p>
            <a:pPr algn="ctr"/>
            <a:r>
              <a:rPr lang="en-US" sz="3200" dirty="0"/>
              <a:t>UNT Review Team Member</a:t>
            </a:r>
          </a:p>
        </p:txBody>
      </p:sp>
      <p:sp>
        <p:nvSpPr>
          <p:cNvPr id="3" name="TextBox 2"/>
          <p:cNvSpPr txBox="1"/>
          <p:nvPr/>
        </p:nvSpPr>
        <p:spPr>
          <a:xfrm>
            <a:off x="1385047" y="1049446"/>
            <a:ext cx="10806953" cy="5647700"/>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en-US" sz="2400" dirty="0"/>
              <a:t>The review team includes one UNT faculty member from outside of the college in which the programs under review reside. They are not eligible for honorarium.</a:t>
            </a:r>
          </a:p>
          <a:p>
            <a:pPr marL="285750" indent="-285750">
              <a:spcAft>
                <a:spcPts val="600"/>
              </a:spcAft>
              <a:buFont typeface="Wingdings" panose="05000000000000000000" pitchFamily="2" charset="2"/>
              <a:buChar char="Ø"/>
            </a:pPr>
            <a:r>
              <a:rPr lang="en-US" sz="2400" dirty="0"/>
              <a:t>The internal team member is selected by UA from a program that will be under review the following year.</a:t>
            </a:r>
          </a:p>
          <a:p>
            <a:pPr marL="285750" indent="-285750">
              <a:spcAft>
                <a:spcPts val="600"/>
              </a:spcAft>
              <a:buFont typeface="Wingdings" panose="05000000000000000000" pitchFamily="2" charset="2"/>
              <a:buChar char="Ø"/>
            </a:pPr>
            <a:r>
              <a:rPr lang="en-US" sz="2400" dirty="0"/>
              <a:t>The role of the internal team member is to be a resource to the external reviewers, providing a university perspective where it would be helpful. </a:t>
            </a:r>
          </a:p>
          <a:p>
            <a:pPr marL="285750" indent="-285750">
              <a:spcAft>
                <a:spcPts val="600"/>
              </a:spcAft>
              <a:buFont typeface="Wingdings" panose="05000000000000000000" pitchFamily="2" charset="2"/>
              <a:buChar char="Ø"/>
            </a:pPr>
            <a:endParaRPr lang="en-US" sz="2400" dirty="0"/>
          </a:p>
          <a:p>
            <a:pPr marL="285750" indent="-285750">
              <a:spcAft>
                <a:spcPts val="600"/>
              </a:spcAft>
              <a:buFont typeface="Wingdings" panose="05000000000000000000" pitchFamily="2" charset="2"/>
              <a:buChar char="Ø"/>
            </a:pPr>
            <a:r>
              <a:rPr lang="en-US" sz="2400" dirty="0"/>
              <a:t>The UNT team member must:</a:t>
            </a:r>
          </a:p>
          <a:p>
            <a:pPr marL="742950" lvl="1" indent="-285750">
              <a:buFont typeface="Wingdings" panose="05000000000000000000" pitchFamily="2" charset="2"/>
              <a:buChar char="Ø"/>
            </a:pPr>
            <a:r>
              <a:rPr lang="en-US" sz="2400" dirty="0"/>
              <a:t>be a full-time faculty member in a college and department outside of the program under review</a:t>
            </a:r>
          </a:p>
          <a:p>
            <a:pPr marL="742950" lvl="1" indent="-285750">
              <a:buFont typeface="Wingdings" panose="05000000000000000000" pitchFamily="2" charset="2"/>
              <a:buChar char="Ø"/>
            </a:pPr>
            <a:r>
              <a:rPr lang="en-US" sz="2400" dirty="0"/>
              <a:t>confirm they have no close ties to the department under review and no conflict of interest</a:t>
            </a:r>
          </a:p>
          <a:p>
            <a:pPr marL="742950" lvl="1" indent="-285750">
              <a:buFont typeface="Wingdings" panose="05000000000000000000" pitchFamily="2" charset="2"/>
              <a:buChar char="Ø"/>
            </a:pPr>
            <a:endParaRPr lang="en-US" sz="2400" dirty="0"/>
          </a:p>
          <a:p>
            <a:pPr lvl="1"/>
            <a:endParaRPr lang="en-US" sz="2400" dirty="0"/>
          </a:p>
        </p:txBody>
      </p:sp>
    </p:spTree>
    <p:extLst>
      <p:ext uri="{BB962C8B-B14F-4D97-AF65-F5344CB8AC3E}">
        <p14:creationId xmlns:p14="http://schemas.microsoft.com/office/powerpoint/2010/main" val="271079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Self-Study</a:t>
            </a:r>
          </a:p>
        </p:txBody>
      </p:sp>
      <p:sp>
        <p:nvSpPr>
          <p:cNvPr id="3" name="TextBox 2"/>
          <p:cNvSpPr txBox="1"/>
          <p:nvPr/>
        </p:nvSpPr>
        <p:spPr>
          <a:xfrm>
            <a:off x="2111188" y="1156447"/>
            <a:ext cx="9897036"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t>The APR Template includes 16 topics requiring a narrative response. State “not applicable” if a topic does not apply to your program or department.</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The resulting narrative should be no more than 30 pages plus appendices.</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Do not copy and paste long documents into the report. Summarize the content.</a:t>
            </a:r>
          </a:p>
          <a:p>
            <a:pPr marL="800100" lvl="1" indent="-342900">
              <a:buFont typeface="Wingdings" panose="05000000000000000000" pitchFamily="2" charset="2"/>
              <a:buChar char="Ø"/>
            </a:pPr>
            <a:r>
              <a:rPr lang="en-US" sz="2400" dirty="0"/>
              <a:t>If the long version of content is available online, provide the link.</a:t>
            </a:r>
          </a:p>
          <a:p>
            <a:pPr marL="800100" lvl="1" indent="-342900">
              <a:buFont typeface="Wingdings" panose="05000000000000000000" pitchFamily="2" charset="2"/>
              <a:buChar char="Ø"/>
            </a:pPr>
            <a:r>
              <a:rPr lang="en-US" sz="2400" dirty="0"/>
              <a:t>Alternatively, provide a PDF or document with the long content and UA will include it as an appendix. </a:t>
            </a:r>
          </a:p>
          <a:p>
            <a:pPr marL="800100" lvl="1"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Provide clear names for appendices (“Organization Chart” rather than “23899x.pdf”)</a:t>
            </a:r>
          </a:p>
          <a:p>
            <a:pPr marL="342900" indent="-342900">
              <a:buFont typeface="Wingdings" panose="05000000000000000000" pitchFamily="2" charset="2"/>
              <a:buChar char="Ø"/>
            </a:pPr>
            <a:endParaRPr lang="en-US" sz="2400" dirty="0"/>
          </a:p>
          <a:p>
            <a:pPr marL="342900" indent="-342900">
              <a:buFont typeface="Wingdings" panose="05000000000000000000" pitchFamily="2" charset="2"/>
              <a:buChar char="Ø"/>
            </a:pPr>
            <a:r>
              <a:rPr lang="en-US" sz="2400" dirty="0"/>
              <a:t>Send  the final report as a </a:t>
            </a:r>
            <a:r>
              <a:rPr lang="en-US" sz="2400" b="1" dirty="0">
                <a:solidFill>
                  <a:srgbClr val="0070C0"/>
                </a:solidFill>
              </a:rPr>
              <a:t>Word document</a:t>
            </a:r>
            <a:r>
              <a:rPr lang="en-US" sz="2400" dirty="0">
                <a:solidFill>
                  <a:srgbClr val="0070C0"/>
                </a:solidFill>
              </a:rPr>
              <a:t>.  Appendices can be PDF</a:t>
            </a:r>
          </a:p>
          <a:p>
            <a:pPr marL="342900" indent="-342900">
              <a:buFont typeface="Wingdings" panose="05000000000000000000" pitchFamily="2" charset="2"/>
              <a:buChar char="Ø"/>
            </a:pPr>
            <a:endParaRPr lang="en-US" sz="2400" dirty="0"/>
          </a:p>
        </p:txBody>
      </p:sp>
    </p:spTree>
    <p:extLst>
      <p:ext uri="{BB962C8B-B14F-4D97-AF65-F5344CB8AC3E}">
        <p14:creationId xmlns:p14="http://schemas.microsoft.com/office/powerpoint/2010/main" val="696465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34471"/>
            <a:ext cx="9520518" cy="584775"/>
          </a:xfrm>
          <a:prstGeom prst="rect">
            <a:avLst/>
          </a:prstGeom>
          <a:noFill/>
        </p:spPr>
        <p:txBody>
          <a:bodyPr wrap="square" rtlCol="0">
            <a:spAutoFit/>
          </a:bodyPr>
          <a:lstStyle/>
          <a:p>
            <a:pPr algn="ctr"/>
            <a:r>
              <a:rPr lang="en-US" sz="3200" dirty="0"/>
              <a:t>Self Study Appendices</a:t>
            </a:r>
          </a:p>
        </p:txBody>
      </p:sp>
      <p:sp>
        <p:nvSpPr>
          <p:cNvPr id="3" name="TextBox 2"/>
          <p:cNvSpPr txBox="1"/>
          <p:nvPr/>
        </p:nvSpPr>
        <p:spPr>
          <a:xfrm>
            <a:off x="1524000" y="719246"/>
            <a:ext cx="9650506" cy="5878532"/>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There are required appendices for the self study:</a:t>
            </a:r>
          </a:p>
          <a:p>
            <a:pPr marL="285750" indent="-285750">
              <a:buFont typeface="Wingdings" panose="05000000000000000000" pitchFamily="2" charset="2"/>
              <a:buChar char="Ø"/>
            </a:pPr>
            <a:endParaRPr lang="en-US" sz="2200" dirty="0"/>
          </a:p>
          <a:p>
            <a:pPr marL="342900" lvl="0" indent="-342900">
              <a:buFont typeface="Arial" panose="020B0604020202020204" pitchFamily="34" charset="0"/>
              <a:buChar char="•"/>
            </a:pPr>
            <a:r>
              <a:rPr lang="en-US" sz="2200" dirty="0"/>
              <a:t>Organization Chart (Department provides)</a:t>
            </a:r>
          </a:p>
          <a:p>
            <a:pPr marL="342900" lvl="0" indent="-342900">
              <a:buFont typeface="Arial" panose="020B0604020202020204" pitchFamily="34" charset="0"/>
              <a:buChar char="•"/>
            </a:pPr>
            <a:r>
              <a:rPr lang="en-US" sz="2200" dirty="0"/>
              <a:t>Copy of syllabi for required courses by program (Department provides)</a:t>
            </a:r>
          </a:p>
          <a:p>
            <a:pPr marL="800100" lvl="1" indent="-342900">
              <a:buFont typeface="Arial" panose="020B0604020202020204" pitchFamily="34" charset="0"/>
              <a:buChar char="•"/>
            </a:pPr>
            <a:r>
              <a:rPr lang="en-US" sz="2200" dirty="0">
                <a:effectLst/>
                <a:latin typeface="Arial" panose="020B0604020202020204" pitchFamily="34" charset="0"/>
                <a:ea typeface="Calibri" panose="020F0502020204030204" pitchFamily="34" charset="0"/>
                <a:cs typeface="Times New Roman" panose="02020603050405020304" pitchFamily="18" charset="0"/>
              </a:rPr>
              <a:t>If there are no required courses, provide a sample of syllabi for each program</a:t>
            </a:r>
            <a:endParaRPr lang="en-US" sz="2200" dirty="0"/>
          </a:p>
          <a:p>
            <a:pPr marL="342900" lvl="0" indent="-342900">
              <a:buFont typeface="Arial" panose="020B0604020202020204" pitchFamily="34" charset="0"/>
              <a:buChar char="•"/>
            </a:pPr>
            <a:r>
              <a:rPr lang="en-US" sz="2200" dirty="0"/>
              <a:t>Improve IE Reports for each program (UA provides)</a:t>
            </a:r>
          </a:p>
          <a:p>
            <a:pPr marL="342900" lvl="0" indent="-342900">
              <a:buFont typeface="Arial" panose="020B0604020202020204" pitchFamily="34" charset="0"/>
              <a:buChar char="•"/>
            </a:pPr>
            <a:r>
              <a:rPr lang="en-US" sz="2200" dirty="0"/>
              <a:t>THECB required grad program information (Department provides)</a:t>
            </a:r>
          </a:p>
          <a:p>
            <a:pPr marL="342900" lvl="0" indent="-342900">
              <a:buFont typeface="Arial" panose="020B0604020202020204" pitchFamily="34" charset="0"/>
              <a:buChar char="•"/>
            </a:pPr>
            <a:r>
              <a:rPr lang="en-US" sz="2200" dirty="0"/>
              <a:t>Faculty CV (UA provides from FIS)</a:t>
            </a:r>
          </a:p>
          <a:p>
            <a:pPr marL="800100" lvl="1" indent="-342900">
              <a:buFont typeface="Arial" panose="020B0604020202020204" pitchFamily="34" charset="0"/>
              <a:buChar char="•"/>
            </a:pPr>
            <a:r>
              <a:rPr lang="en-US" sz="2200" dirty="0"/>
              <a:t>Be sure faculty have updated their info in FIS by January 10</a:t>
            </a:r>
            <a:r>
              <a:rPr lang="en-US" sz="2200" baseline="30000" dirty="0"/>
              <a:t>th</a:t>
            </a:r>
            <a:r>
              <a:rPr lang="en-US" sz="2200" dirty="0"/>
              <a:t>.</a:t>
            </a:r>
          </a:p>
          <a:p>
            <a:pPr marL="342900" lvl="0" indent="-342900">
              <a:buFont typeface="Arial" panose="020B0604020202020204" pitchFamily="34" charset="0"/>
              <a:buChar char="•"/>
            </a:pPr>
            <a:r>
              <a:rPr lang="en-US" sz="2200" dirty="0"/>
              <a:t>SPOT Summary results (UA provides)</a:t>
            </a:r>
          </a:p>
          <a:p>
            <a:pPr marL="342900" lvl="0" indent="-342900">
              <a:buFont typeface="Arial" panose="020B0604020202020204" pitchFamily="34" charset="0"/>
              <a:buChar char="•"/>
            </a:pPr>
            <a:r>
              <a:rPr lang="en-US" sz="2200" dirty="0"/>
              <a:t>Promotion and Tenure Guidelines (Department provides)</a:t>
            </a:r>
          </a:p>
          <a:p>
            <a:pPr marL="342900" lvl="0" indent="-342900">
              <a:buFont typeface="Arial" panose="020B0604020202020204" pitchFamily="34" charset="0"/>
              <a:buChar char="•"/>
            </a:pPr>
            <a:r>
              <a:rPr lang="en-US" sz="2200" dirty="0"/>
              <a:t>Annual Performance Guidelines (Department provides)</a:t>
            </a:r>
          </a:p>
          <a:p>
            <a:pPr marL="342900" lvl="0" indent="-342900">
              <a:buFont typeface="Arial" panose="020B0604020202020204" pitchFamily="34" charset="0"/>
              <a:buChar char="•"/>
            </a:pPr>
            <a:r>
              <a:rPr lang="en-US" sz="2200" dirty="0"/>
              <a:t>DAIR Demographic Data (Department provides via Insights dashboards</a:t>
            </a:r>
            <a:r>
              <a:rPr lang="en-US" sz="2200" dirty="0">
                <a:solidFill>
                  <a:srgbClr val="FF0000"/>
                </a:solidFill>
              </a:rPr>
              <a:t>*</a:t>
            </a:r>
            <a:r>
              <a:rPr lang="en-US" sz="2200" dirty="0"/>
              <a:t>)</a:t>
            </a:r>
          </a:p>
          <a:p>
            <a:pPr marL="342900" lvl="0" indent="-342900">
              <a:buFont typeface="Arial" panose="020B0604020202020204" pitchFamily="34" charset="0"/>
              <a:buChar char="•"/>
            </a:pPr>
            <a:r>
              <a:rPr lang="en-US" sz="2200" dirty="0"/>
              <a:t>Graduating Student Survey Responses for the department (UA provides)</a:t>
            </a:r>
          </a:p>
          <a:p>
            <a:pPr marL="342900" lvl="0" indent="-342900">
              <a:buFont typeface="Arial" panose="020B0604020202020204" pitchFamily="34" charset="0"/>
              <a:buChar char="•"/>
            </a:pPr>
            <a:r>
              <a:rPr lang="en-US" sz="2200" dirty="0"/>
              <a:t>Library Assessment (UA provides from Library)</a:t>
            </a:r>
          </a:p>
          <a:p>
            <a:pPr marL="342900" lvl="0" indent="-342900">
              <a:buFont typeface="Arial" panose="020B0604020202020204" pitchFamily="34" charset="0"/>
              <a:buChar char="•"/>
            </a:pPr>
            <a:r>
              <a:rPr lang="en-US" sz="2200" dirty="0"/>
              <a:t>Prior APR Summary (UA provides if available)</a:t>
            </a:r>
          </a:p>
        </p:txBody>
      </p:sp>
    </p:spTree>
    <p:extLst>
      <p:ext uri="{BB962C8B-B14F-4D97-AF65-F5344CB8AC3E}">
        <p14:creationId xmlns:p14="http://schemas.microsoft.com/office/powerpoint/2010/main" val="2497824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6071" y="134471"/>
            <a:ext cx="9520518" cy="584775"/>
          </a:xfrm>
          <a:prstGeom prst="rect">
            <a:avLst/>
          </a:prstGeom>
          <a:noFill/>
        </p:spPr>
        <p:txBody>
          <a:bodyPr wrap="square" rtlCol="0">
            <a:spAutoFit/>
          </a:bodyPr>
          <a:lstStyle/>
          <a:p>
            <a:pPr algn="ctr"/>
            <a:r>
              <a:rPr lang="en-US" sz="3200" dirty="0"/>
              <a:t>Data Points</a:t>
            </a:r>
          </a:p>
        </p:txBody>
      </p:sp>
      <p:sp>
        <p:nvSpPr>
          <p:cNvPr id="3" name="TextBox 2"/>
          <p:cNvSpPr txBox="1"/>
          <p:nvPr/>
        </p:nvSpPr>
        <p:spPr>
          <a:xfrm>
            <a:off x="2191871" y="1479176"/>
            <a:ext cx="9197788" cy="4893647"/>
          </a:xfrm>
          <a:prstGeom prst="rect">
            <a:avLst/>
          </a:prstGeom>
          <a:noFill/>
        </p:spPr>
        <p:txBody>
          <a:bodyPr wrap="square" rtlCol="0">
            <a:spAutoFit/>
          </a:bodyPr>
          <a:lstStyle/>
          <a:p>
            <a:pPr marL="285750" indent="-285750">
              <a:buFont typeface="Wingdings" panose="05000000000000000000" pitchFamily="2" charset="2"/>
              <a:buChar char="Ø"/>
            </a:pPr>
            <a:r>
              <a:rPr lang="en-US" sz="2400" dirty="0"/>
              <a:t>Required data for THECB</a:t>
            </a:r>
          </a:p>
          <a:p>
            <a:pPr marL="285750" indent="-285750">
              <a:buFont typeface="Wingdings" panose="05000000000000000000" pitchFamily="2" charset="2"/>
              <a:buChar char="Ø"/>
            </a:pPr>
            <a:endParaRPr lang="en-US" sz="2400" dirty="0"/>
          </a:p>
          <a:p>
            <a:pPr marL="742950" lvl="1" indent="-285750">
              <a:buFont typeface="Wingdings" panose="05000000000000000000" pitchFamily="2" charset="2"/>
              <a:buChar char="Ø"/>
            </a:pPr>
            <a:r>
              <a:rPr lang="en-US" sz="2400" dirty="0"/>
              <a:t>DAIR provides access through a new dashboard</a:t>
            </a:r>
          </a:p>
          <a:p>
            <a:pPr marL="1200150" lvl="2" indent="-285750">
              <a:buFont typeface="Wingdings" panose="05000000000000000000" pitchFamily="2" charset="2"/>
              <a:buChar char="Ø"/>
            </a:pPr>
            <a:r>
              <a:rPr lang="en-US" sz="2400" dirty="0"/>
              <a:t>This should be available by August 1, 2022</a:t>
            </a:r>
          </a:p>
          <a:p>
            <a:pPr marL="1657350" lvl="3" indent="-285750">
              <a:buFont typeface="Wingdings" panose="05000000000000000000" pitchFamily="2" charset="2"/>
              <a:buChar char="Ø"/>
            </a:pPr>
            <a:r>
              <a:rPr lang="en-US" sz="2400" dirty="0"/>
              <a:t>If the dashboard is not ready, DAIR will provide the data</a:t>
            </a:r>
          </a:p>
          <a:p>
            <a:pPr marL="1200150" lvl="2" indent="-285750">
              <a:buFont typeface="Wingdings" panose="05000000000000000000" pitchFamily="2" charset="2"/>
              <a:buChar char="Ø"/>
            </a:pPr>
            <a:r>
              <a:rPr lang="en-US" sz="2400" dirty="0"/>
              <a:t>Additional data points may be included</a:t>
            </a:r>
          </a:p>
          <a:p>
            <a:pPr marL="1200150" lvl="2" indent="-285750">
              <a:buFont typeface="Wingdings" panose="05000000000000000000" pitchFamily="2" charset="2"/>
              <a:buChar char="Ø"/>
            </a:pPr>
            <a:endParaRPr lang="en-US" sz="2400" dirty="0"/>
          </a:p>
          <a:p>
            <a:pPr marL="742950" lvl="1" indent="-285750">
              <a:buFont typeface="Wingdings" panose="05000000000000000000" pitchFamily="2" charset="2"/>
              <a:buChar char="Ø"/>
            </a:pPr>
            <a:r>
              <a:rPr lang="en-US" sz="2400" dirty="0"/>
              <a:t>The department provides one document</a:t>
            </a:r>
          </a:p>
          <a:p>
            <a:pPr marL="1200150" lvl="2" indent="-285750">
              <a:buFont typeface="Wingdings" panose="05000000000000000000" pitchFamily="2" charset="2"/>
              <a:buChar char="Ø"/>
            </a:pPr>
            <a:r>
              <a:rPr lang="en-US" sz="2400" dirty="0"/>
              <a:t>Graduate Student Rate of Employment </a:t>
            </a:r>
          </a:p>
          <a:p>
            <a:pPr marL="1200150" lvl="2" indent="-285750">
              <a:buFont typeface="Wingdings" panose="05000000000000000000" pitchFamily="2" charset="2"/>
              <a:buChar char="Ø"/>
            </a:pPr>
            <a:r>
              <a:rPr lang="en-US" sz="2400" dirty="0"/>
              <a:t>Admissions Criteria</a:t>
            </a:r>
          </a:p>
          <a:p>
            <a:pPr marL="1200150" lvl="2" indent="-285750">
              <a:buFont typeface="Wingdings" panose="05000000000000000000" pitchFamily="2" charset="2"/>
              <a:buChar char="Ø"/>
            </a:pPr>
            <a:r>
              <a:rPr lang="en-US" sz="2400" dirty="0"/>
              <a:t>Average number of publications per year</a:t>
            </a:r>
          </a:p>
          <a:p>
            <a:pPr marL="1200150" lvl="2" indent="-285750">
              <a:buFont typeface="Wingdings" panose="05000000000000000000" pitchFamily="2" charset="2"/>
              <a:buChar char="Ø"/>
            </a:pPr>
            <a:r>
              <a:rPr lang="en-US" sz="2400" dirty="0"/>
              <a:t>Date of last APR (</a:t>
            </a:r>
            <a:r>
              <a:rPr lang="en-US" sz="2400" dirty="0">
                <a:hlinkClick r:id="rId2"/>
              </a:rPr>
              <a:t>https://vpaa.unt.edu/accreditation/apr</a:t>
            </a:r>
            <a:r>
              <a:rPr lang="en-US" sz="2400" dirty="0"/>
              <a:t> - See APR schedule spreadsheet</a:t>
            </a:r>
          </a:p>
        </p:txBody>
      </p:sp>
    </p:spTree>
    <p:extLst>
      <p:ext uri="{BB962C8B-B14F-4D97-AF65-F5344CB8AC3E}">
        <p14:creationId xmlns:p14="http://schemas.microsoft.com/office/powerpoint/2010/main" val="2284901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3988" y="107175"/>
            <a:ext cx="9520518" cy="584775"/>
          </a:xfrm>
          <a:prstGeom prst="rect">
            <a:avLst/>
          </a:prstGeom>
          <a:noFill/>
        </p:spPr>
        <p:txBody>
          <a:bodyPr wrap="square" rtlCol="0">
            <a:spAutoFit/>
          </a:bodyPr>
          <a:lstStyle/>
          <a:p>
            <a:pPr algn="ctr"/>
            <a:r>
              <a:rPr lang="en-US" sz="3200" dirty="0"/>
              <a:t>On-Site Visit</a:t>
            </a:r>
          </a:p>
        </p:txBody>
      </p:sp>
      <p:sp>
        <p:nvSpPr>
          <p:cNvPr id="3" name="TextBox 2"/>
          <p:cNvSpPr txBox="1"/>
          <p:nvPr/>
        </p:nvSpPr>
        <p:spPr>
          <a:xfrm>
            <a:off x="2134902" y="820015"/>
            <a:ext cx="9197788" cy="6001643"/>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UA assists reviewers with travel arrangements and secures transportation to and from the airport to hotel.</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chair and dean, associate dean, or other department representative take the review team to dinner on their arrival day.</a:t>
            </a: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UA reimburses for </a:t>
            </a:r>
            <a:r>
              <a:rPr lang="en-US" sz="2400" b="1" dirty="0">
                <a:latin typeface="Times New Roman" panose="02020603050405020304" pitchFamily="18" charset="0"/>
                <a:cs typeface="Times New Roman" panose="02020603050405020304" pitchFamily="18" charset="0"/>
              </a:rPr>
              <a:t>five</a:t>
            </a:r>
            <a:r>
              <a:rPr lang="en-US" sz="2400" dirty="0">
                <a:latin typeface="Times New Roman" panose="02020603050405020304" pitchFamily="18" charset="0"/>
                <a:cs typeface="Times New Roman" panose="02020603050405020304" pitchFamily="18" charset="0"/>
              </a:rPr>
              <a:t> meals and non-alcoholic beverages for the welcome dinner (3 APR team members and 2 UNT representatives).</a:t>
            </a: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UA provides the chair with gift bags to give the reviewer team at the dinner. You may add department swag. </a:t>
            </a:r>
          </a:p>
          <a:p>
            <a:pPr marL="800100" lvl="1"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The UNT team member is invited to the dinner.</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During the visit, UA coordinates travel from hotel to UNT; the chair returns the external reviewers to the hotel.</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Eagle Ambassadors escort reviewers from entry meeting with UA to department meetings.</a:t>
            </a:r>
          </a:p>
          <a:p>
            <a:pPr marL="342900"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15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1">
      <a:dk1>
        <a:sysClr val="windowText" lastClr="000000"/>
      </a:dk1>
      <a:lt1>
        <a:sysClr val="window" lastClr="FFFFFF"/>
      </a:lt1>
      <a:dk2>
        <a:srgbClr val="549E39"/>
      </a:dk2>
      <a:lt2>
        <a:srgbClr val="FFFFFF"/>
      </a:lt2>
      <a:accent1>
        <a:srgbClr val="549E39"/>
      </a:accent1>
      <a:accent2>
        <a:srgbClr val="000000"/>
      </a:accent2>
      <a:accent3>
        <a:srgbClr val="C0CF3A"/>
      </a:accent3>
      <a:accent4>
        <a:srgbClr val="029676"/>
      </a:accent4>
      <a:accent5>
        <a:srgbClr val="4AB5C4"/>
      </a:accent5>
      <a:accent6>
        <a:srgbClr val="0989B1"/>
      </a:accent6>
      <a:hlink>
        <a:srgbClr val="6B9F25"/>
      </a:hlink>
      <a:folHlink>
        <a:srgbClr val="BA6906"/>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8CFA0E698DE143930566E05DA9406A" ma:contentTypeVersion="0" ma:contentTypeDescription="Create a new document." ma:contentTypeScope="" ma:versionID="095773dc2e5212b23117621be8d84d69">
  <xsd:schema xmlns:xsd="http://www.w3.org/2001/XMLSchema" xmlns:xs="http://www.w3.org/2001/XMLSchema" xmlns:p="http://schemas.microsoft.com/office/2006/metadata/properties" targetNamespace="http://schemas.microsoft.com/office/2006/metadata/properties" ma:root="true" ma:fieldsID="b34f15b030d40ffca33e4aeb8eb001f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148F83-A9BC-4089-95F5-9735CD3774CE}"/>
</file>

<file path=customXml/itemProps2.xml><?xml version="1.0" encoding="utf-8"?>
<ds:datastoreItem xmlns:ds="http://schemas.openxmlformats.org/officeDocument/2006/customXml" ds:itemID="{5BBDC33B-F56D-44E8-B353-BC8C66FEB787}"/>
</file>

<file path=customXml/itemProps3.xml><?xml version="1.0" encoding="utf-8"?>
<ds:datastoreItem xmlns:ds="http://schemas.openxmlformats.org/officeDocument/2006/customXml" ds:itemID="{0CADD9FB-E4BD-4314-87D4-015168DBFB85}"/>
</file>

<file path=docProps/app.xml><?xml version="1.0" encoding="utf-8"?>
<Properties xmlns="http://schemas.openxmlformats.org/officeDocument/2006/extended-properties" xmlns:vt="http://schemas.openxmlformats.org/officeDocument/2006/docPropsVTypes">
  <Template>TM03457496[[fn=Parallax]]</Template>
  <TotalTime>5047</TotalTime>
  <Words>1199</Words>
  <Application>Microsoft Office PowerPoint</Application>
  <PresentationFormat>Widescreen</PresentationFormat>
  <Paragraphs>142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Corbel</vt:lpstr>
      <vt:lpstr>Times New Roman</vt:lpstr>
      <vt:lpstr>Wingdings</vt:lpstr>
      <vt:lpstr>Parallax</vt:lpstr>
      <vt:lpstr>Academic Program Review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Response Report (Action Plan)</vt:lpstr>
      <vt:lpstr>PowerPoint Presentation</vt:lpstr>
    </vt:vector>
  </TitlesOfParts>
  <Company>University of North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Program Review</dc:title>
  <dc:creator>Vogt, Elizabeth</dc:creator>
  <cp:lastModifiedBy>Vogt, Elizabeth</cp:lastModifiedBy>
  <cp:revision>44</cp:revision>
  <dcterms:created xsi:type="dcterms:W3CDTF">2019-04-01T16:52:51Z</dcterms:created>
  <dcterms:modified xsi:type="dcterms:W3CDTF">2022-05-03T18:56:29Z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0x010100448CFA0E698DE143930566E05DA9406A</vt:lpwstr>
  </property>
</Properties>
</file>