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diagrams/data1.xml" ContentType="application/vnd.openxmlformats-officedocument.drawingml.diagramData+xml"/>
  <Override PartName="/ppt/slides/slide71.xml" ContentType="application/vnd.openxmlformats-officedocument.presentationml.slide+xml"/>
  <Override PartName="/ppt/presentation.xml" ContentType="application/vnd.openxmlformats-officedocument.presentationml.presentation.main+xml"/>
  <Override PartName="/ppt/notesSlides/notesSlide5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4" r:id="rId2"/>
    <p:sldMasterId id="2147483682" r:id="rId3"/>
  </p:sldMasterIdLst>
  <p:notesMasterIdLst>
    <p:notesMasterId r:id="rId77"/>
  </p:notesMasterIdLst>
  <p:handoutMasterIdLst>
    <p:handoutMasterId r:id="rId78"/>
  </p:handoutMasterIdLst>
  <p:sldIdLst>
    <p:sldId id="345" r:id="rId4"/>
    <p:sldId id="341" r:id="rId5"/>
    <p:sldId id="436" r:id="rId6"/>
    <p:sldId id="437" r:id="rId7"/>
    <p:sldId id="347" r:id="rId8"/>
    <p:sldId id="451" r:id="rId9"/>
    <p:sldId id="346" r:id="rId10"/>
    <p:sldId id="385" r:id="rId11"/>
    <p:sldId id="447" r:id="rId12"/>
    <p:sldId id="448" r:id="rId13"/>
    <p:sldId id="449" r:id="rId14"/>
    <p:sldId id="423" r:id="rId15"/>
    <p:sldId id="425" r:id="rId16"/>
    <p:sldId id="426" r:id="rId17"/>
    <p:sldId id="427" r:id="rId18"/>
    <p:sldId id="439" r:id="rId19"/>
    <p:sldId id="431" r:id="rId20"/>
    <p:sldId id="396" r:id="rId21"/>
    <p:sldId id="415" r:id="rId22"/>
    <p:sldId id="416" r:id="rId23"/>
    <p:sldId id="334" r:id="rId24"/>
    <p:sldId id="397" r:id="rId25"/>
    <p:sldId id="402" r:id="rId26"/>
    <p:sldId id="398" r:id="rId27"/>
    <p:sldId id="403" r:id="rId28"/>
    <p:sldId id="399" r:id="rId29"/>
    <p:sldId id="404" r:id="rId30"/>
    <p:sldId id="401" r:id="rId31"/>
    <p:sldId id="405" r:id="rId32"/>
    <p:sldId id="406" r:id="rId33"/>
    <p:sldId id="328" r:id="rId34"/>
    <p:sldId id="285" r:id="rId35"/>
    <p:sldId id="349" r:id="rId36"/>
    <p:sldId id="387" r:id="rId37"/>
    <p:sldId id="422" r:id="rId38"/>
    <p:sldId id="417" r:id="rId39"/>
    <p:sldId id="418" r:id="rId40"/>
    <p:sldId id="419" r:id="rId41"/>
    <p:sldId id="428" r:id="rId42"/>
    <p:sldId id="429" r:id="rId43"/>
    <p:sldId id="407" r:id="rId44"/>
    <p:sldId id="408" r:id="rId45"/>
    <p:sldId id="360" r:id="rId46"/>
    <p:sldId id="388" r:id="rId47"/>
    <p:sldId id="389" r:id="rId48"/>
    <p:sldId id="430" r:id="rId49"/>
    <p:sldId id="409" r:id="rId50"/>
    <p:sldId id="410" r:id="rId51"/>
    <p:sldId id="411" r:id="rId52"/>
    <p:sldId id="364" r:id="rId53"/>
    <p:sldId id="365" r:id="rId54"/>
    <p:sldId id="367" r:id="rId55"/>
    <p:sldId id="412" r:id="rId56"/>
    <p:sldId id="371" r:id="rId57"/>
    <p:sldId id="450" r:id="rId58"/>
    <p:sldId id="372" r:id="rId59"/>
    <p:sldId id="375" r:id="rId60"/>
    <p:sldId id="414" r:id="rId61"/>
    <p:sldId id="413" r:id="rId62"/>
    <p:sldId id="432" r:id="rId63"/>
    <p:sldId id="442" r:id="rId64"/>
    <p:sldId id="374" r:id="rId65"/>
    <p:sldId id="440" r:id="rId66"/>
    <p:sldId id="441" r:id="rId67"/>
    <p:sldId id="376" r:id="rId68"/>
    <p:sldId id="377" r:id="rId69"/>
    <p:sldId id="378" r:id="rId70"/>
    <p:sldId id="273" r:id="rId71"/>
    <p:sldId id="433" r:id="rId72"/>
    <p:sldId id="444" r:id="rId73"/>
    <p:sldId id="445" r:id="rId74"/>
    <p:sldId id="446" r:id="rId75"/>
    <p:sldId id="380" r:id="rId76"/>
  </p:sldIdLst>
  <p:sldSz cx="9144000" cy="6858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39A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8" autoAdjust="0"/>
    <p:restoredTop sz="94601" autoAdjust="0"/>
  </p:normalViewPr>
  <p:slideViewPr>
    <p:cSldViewPr snapToGrid="0" snapToObjects="1">
      <p:cViewPr varScale="1">
        <p:scale>
          <a:sx n="104" d="100"/>
          <a:sy n="104" d="100"/>
        </p:scale>
        <p:origin x="1856" y="200"/>
      </p:cViewPr>
      <p:guideLst>
        <p:guide orient="horz" pos="2160"/>
        <p:guide pos="2880"/>
      </p:guideLst>
    </p:cSldViewPr>
  </p:slideViewPr>
  <p:outlineViewPr>
    <p:cViewPr>
      <p:scale>
        <a:sx n="33" d="100"/>
        <a:sy n="33" d="100"/>
      </p:scale>
      <p:origin x="0" y="-14778"/>
    </p:cViewPr>
  </p:outlineViewPr>
  <p:notesTextViewPr>
    <p:cViewPr>
      <p:scale>
        <a:sx n="100" d="100"/>
        <a:sy n="100" d="100"/>
      </p:scale>
      <p:origin x="0" y="0"/>
    </p:cViewPr>
  </p:notesTextViewPr>
  <p:notesViewPr>
    <p:cSldViewPr snapToGrid="0" snapToObjects="1">
      <p:cViewPr varScale="1">
        <p:scale>
          <a:sx n="83" d="100"/>
          <a:sy n="83" d="100"/>
        </p:scale>
        <p:origin x="3952" y="2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customXml" Target="../customXml/item2.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presProps" Target="presProps.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viewProps" Target="viewProps.xml"/><Relationship Id="rId85"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1EC12D-AA38-694D-8004-4561BB755548}" type="doc">
      <dgm:prSet loTypeId="urn:microsoft.com/office/officeart/2005/8/layout/cycle4" loCatId="" qsTypeId="urn:microsoft.com/office/officeart/2005/8/quickstyle/3d3" qsCatId="3D" csTypeId="urn:microsoft.com/office/officeart/2005/8/colors/colorful5" csCatId="colorful" phldr="1"/>
      <dgm:spPr/>
      <dgm:t>
        <a:bodyPr/>
        <a:lstStyle/>
        <a:p>
          <a:endParaRPr lang="en-US"/>
        </a:p>
      </dgm:t>
    </dgm:pt>
    <dgm:pt modelId="{1684534A-F1E5-054C-8C5D-F2A5AA6BA463}">
      <dgm:prSet phldrT="[Text]"/>
      <dgm:spPr/>
      <dgm:t>
        <a:bodyPr/>
        <a:lstStyle/>
        <a:p>
          <a:pPr algn="l"/>
          <a:r>
            <a:rPr lang="en-US" b="1" dirty="0">
              <a:solidFill>
                <a:schemeClr val="tx1"/>
              </a:solidFill>
            </a:rPr>
            <a:t>Outcome Statement</a:t>
          </a:r>
        </a:p>
      </dgm:t>
    </dgm:pt>
    <dgm:pt modelId="{12DBADDE-65E6-1949-8B32-010DD0C6CB96}" type="parTrans" cxnId="{4A5D968B-A78E-3E45-8C79-D8D20F311CA0}">
      <dgm:prSet/>
      <dgm:spPr/>
      <dgm:t>
        <a:bodyPr/>
        <a:lstStyle/>
        <a:p>
          <a:endParaRPr lang="en-US"/>
        </a:p>
      </dgm:t>
    </dgm:pt>
    <dgm:pt modelId="{613DD446-F40F-F541-9B9D-CFBBCE1155D7}" type="sibTrans" cxnId="{4A5D968B-A78E-3E45-8C79-D8D20F311CA0}">
      <dgm:prSet/>
      <dgm:spPr/>
      <dgm:t>
        <a:bodyPr/>
        <a:lstStyle/>
        <a:p>
          <a:endParaRPr lang="en-US"/>
        </a:p>
      </dgm:t>
    </dgm:pt>
    <dgm:pt modelId="{3D7460B4-345D-5346-8B0C-68B2E4DB89A0}">
      <dgm:prSet phldrT="[Text]" custT="1"/>
      <dgm:spPr/>
      <dgm:t>
        <a:bodyPr/>
        <a:lstStyle/>
        <a:p>
          <a:r>
            <a:rPr lang="en-US" sz="1400" b="1" dirty="0"/>
            <a:t>Set weight goal</a:t>
          </a:r>
        </a:p>
      </dgm:t>
    </dgm:pt>
    <dgm:pt modelId="{2915C620-42ED-3544-8F3A-95E98B2F8116}" type="parTrans" cxnId="{AF33A1A0-261C-AE47-8CA8-33E663B0ECBA}">
      <dgm:prSet/>
      <dgm:spPr/>
      <dgm:t>
        <a:bodyPr/>
        <a:lstStyle/>
        <a:p>
          <a:endParaRPr lang="en-US"/>
        </a:p>
      </dgm:t>
    </dgm:pt>
    <dgm:pt modelId="{7DBA0C87-FBA2-CE4A-BE3A-A5CD117AF9C5}" type="sibTrans" cxnId="{AF33A1A0-261C-AE47-8CA8-33E663B0ECBA}">
      <dgm:prSet/>
      <dgm:spPr/>
      <dgm:t>
        <a:bodyPr/>
        <a:lstStyle/>
        <a:p>
          <a:endParaRPr lang="en-US"/>
        </a:p>
      </dgm:t>
    </dgm:pt>
    <dgm:pt modelId="{E6D7CB15-CE7F-E640-B2AF-67FF764CFBD7}">
      <dgm:prSet phldrT="[Text]"/>
      <dgm:spPr/>
      <dgm:t>
        <a:bodyPr anchor="ctr"/>
        <a:lstStyle/>
        <a:p>
          <a:pPr algn="r"/>
          <a:r>
            <a:rPr lang="en-US" b="1" dirty="0">
              <a:solidFill>
                <a:schemeClr val="tx1"/>
              </a:solidFill>
            </a:rPr>
            <a:t>Assessment Method &amp; Criterion Statement</a:t>
          </a:r>
        </a:p>
      </dgm:t>
    </dgm:pt>
    <dgm:pt modelId="{EEDD4DF6-D2A4-6D45-AAE3-20DA9922C140}" type="parTrans" cxnId="{2F506BC9-C5CF-9145-A89D-C5B087347159}">
      <dgm:prSet/>
      <dgm:spPr/>
      <dgm:t>
        <a:bodyPr/>
        <a:lstStyle/>
        <a:p>
          <a:endParaRPr lang="en-US"/>
        </a:p>
      </dgm:t>
    </dgm:pt>
    <dgm:pt modelId="{003BE6B6-EAC1-9944-8BF9-F546AE52A37C}" type="sibTrans" cxnId="{2F506BC9-C5CF-9145-A89D-C5B087347159}">
      <dgm:prSet/>
      <dgm:spPr/>
      <dgm:t>
        <a:bodyPr/>
        <a:lstStyle/>
        <a:p>
          <a:endParaRPr lang="en-US"/>
        </a:p>
      </dgm:t>
    </dgm:pt>
    <dgm:pt modelId="{47E13258-8AA3-5047-8BC9-7D1D67232592}">
      <dgm:prSet phldrT="[Text]" custT="1"/>
      <dgm:spPr/>
      <dgm:t>
        <a:bodyPr/>
        <a:lstStyle/>
        <a:p>
          <a:r>
            <a:rPr lang="en-US" sz="1400" b="1" dirty="0"/>
            <a:t>Get on scale daily</a:t>
          </a:r>
        </a:p>
      </dgm:t>
    </dgm:pt>
    <dgm:pt modelId="{0405EF4D-DA56-F74B-A896-425E509F019C}" type="parTrans" cxnId="{99EF5B7C-D127-3E4F-BDA8-28A36DC74FCE}">
      <dgm:prSet/>
      <dgm:spPr/>
      <dgm:t>
        <a:bodyPr/>
        <a:lstStyle/>
        <a:p>
          <a:endParaRPr lang="en-US"/>
        </a:p>
      </dgm:t>
    </dgm:pt>
    <dgm:pt modelId="{28BCBE9E-45E0-4C43-8688-79ACAD8F2E6E}" type="sibTrans" cxnId="{99EF5B7C-D127-3E4F-BDA8-28A36DC74FCE}">
      <dgm:prSet/>
      <dgm:spPr/>
      <dgm:t>
        <a:bodyPr/>
        <a:lstStyle/>
        <a:p>
          <a:endParaRPr lang="en-US"/>
        </a:p>
      </dgm:t>
    </dgm:pt>
    <dgm:pt modelId="{DAE8A1A2-FBF5-E846-B9DA-BD33470832F1}">
      <dgm:prSet phldrT="[Text]"/>
      <dgm:spPr/>
      <dgm:t>
        <a:bodyPr/>
        <a:lstStyle/>
        <a:p>
          <a:pPr algn="r"/>
          <a:r>
            <a:rPr lang="en-US" b="1" dirty="0">
              <a:solidFill>
                <a:schemeClr val="tx1"/>
              </a:solidFill>
            </a:rPr>
            <a:t>Results &amp; Evidence</a:t>
          </a:r>
        </a:p>
      </dgm:t>
    </dgm:pt>
    <dgm:pt modelId="{0EADBFF7-933D-E14D-9B20-691D9761F1CD}" type="parTrans" cxnId="{008275C1-9273-0440-9DB7-E721625319A3}">
      <dgm:prSet/>
      <dgm:spPr/>
      <dgm:t>
        <a:bodyPr/>
        <a:lstStyle/>
        <a:p>
          <a:endParaRPr lang="en-US"/>
        </a:p>
      </dgm:t>
    </dgm:pt>
    <dgm:pt modelId="{A35EDB1A-61E5-274D-9CD0-CE3D0C39B54C}" type="sibTrans" cxnId="{008275C1-9273-0440-9DB7-E721625319A3}">
      <dgm:prSet/>
      <dgm:spPr/>
      <dgm:t>
        <a:bodyPr/>
        <a:lstStyle/>
        <a:p>
          <a:endParaRPr lang="en-US"/>
        </a:p>
      </dgm:t>
    </dgm:pt>
    <dgm:pt modelId="{73ACFE90-1A21-3F4F-89C1-33511EC0BB4A}">
      <dgm:prSet phldrT="[Text]" custT="1"/>
      <dgm:spPr/>
      <dgm:t>
        <a:bodyPr anchor="b"/>
        <a:lstStyle/>
        <a:p>
          <a:r>
            <a:rPr lang="en-US" sz="1400" b="1" dirty="0"/>
            <a:t>Write a summary of results over period of time</a:t>
          </a:r>
        </a:p>
      </dgm:t>
    </dgm:pt>
    <dgm:pt modelId="{E5E88051-82D9-B845-891C-455942089D35}" type="parTrans" cxnId="{53413D0C-A03A-8443-A67C-6C6EFDAAE266}">
      <dgm:prSet/>
      <dgm:spPr/>
      <dgm:t>
        <a:bodyPr/>
        <a:lstStyle/>
        <a:p>
          <a:endParaRPr lang="en-US"/>
        </a:p>
      </dgm:t>
    </dgm:pt>
    <dgm:pt modelId="{A9588DBC-8DBA-7241-9CD6-4CAC352D34E8}" type="sibTrans" cxnId="{53413D0C-A03A-8443-A67C-6C6EFDAAE266}">
      <dgm:prSet/>
      <dgm:spPr/>
      <dgm:t>
        <a:bodyPr/>
        <a:lstStyle/>
        <a:p>
          <a:endParaRPr lang="en-US"/>
        </a:p>
      </dgm:t>
    </dgm:pt>
    <dgm:pt modelId="{5B492863-15E2-1648-B075-F06648D912C5}">
      <dgm:prSet phldrT="[Text]"/>
      <dgm:spPr/>
      <dgm:t>
        <a:bodyPr/>
        <a:lstStyle/>
        <a:p>
          <a:pPr algn="l"/>
          <a:r>
            <a:rPr lang="en-US" b="1" dirty="0">
              <a:solidFill>
                <a:schemeClr val="tx1"/>
              </a:solidFill>
            </a:rPr>
            <a:t>Use of Results</a:t>
          </a:r>
        </a:p>
      </dgm:t>
    </dgm:pt>
    <dgm:pt modelId="{81917181-E18C-CB48-A310-7F9C7F3D95E1}" type="parTrans" cxnId="{815B967F-96BA-3E48-8FB0-62F0A4D0C6FA}">
      <dgm:prSet/>
      <dgm:spPr/>
      <dgm:t>
        <a:bodyPr/>
        <a:lstStyle/>
        <a:p>
          <a:endParaRPr lang="en-US"/>
        </a:p>
      </dgm:t>
    </dgm:pt>
    <dgm:pt modelId="{2BBFCD7D-910E-0C49-B0F9-F118FB2485BE}" type="sibTrans" cxnId="{815B967F-96BA-3E48-8FB0-62F0A4D0C6FA}">
      <dgm:prSet/>
      <dgm:spPr/>
      <dgm:t>
        <a:bodyPr/>
        <a:lstStyle/>
        <a:p>
          <a:endParaRPr lang="en-US"/>
        </a:p>
      </dgm:t>
    </dgm:pt>
    <dgm:pt modelId="{10C4321B-7184-9E4C-9C08-0FB92307B6C6}">
      <dgm:prSet phldrT="[Text]" custT="1"/>
      <dgm:spPr/>
      <dgm:t>
        <a:bodyPr/>
        <a:lstStyle/>
        <a:p>
          <a:r>
            <a:rPr lang="en-US" sz="1400" b="1" dirty="0"/>
            <a:t>State strategies to         improve weekly progress (reduce calories or carbs, increase activity, etc.)</a:t>
          </a:r>
        </a:p>
      </dgm:t>
    </dgm:pt>
    <dgm:pt modelId="{918E45FD-8CCD-0B47-AE4A-2130BCF259D4}" type="parTrans" cxnId="{F60306AE-3B64-8345-8E6A-A48C57264762}">
      <dgm:prSet/>
      <dgm:spPr/>
      <dgm:t>
        <a:bodyPr/>
        <a:lstStyle/>
        <a:p>
          <a:endParaRPr lang="en-US"/>
        </a:p>
      </dgm:t>
    </dgm:pt>
    <dgm:pt modelId="{277573FB-9B94-3640-95AE-6B0F4C082D35}" type="sibTrans" cxnId="{F60306AE-3B64-8345-8E6A-A48C57264762}">
      <dgm:prSet/>
      <dgm:spPr/>
      <dgm:t>
        <a:bodyPr/>
        <a:lstStyle/>
        <a:p>
          <a:endParaRPr lang="en-US"/>
        </a:p>
      </dgm:t>
    </dgm:pt>
    <dgm:pt modelId="{988DB3D0-F8E9-304D-BC5A-E4DC1A851EA3}">
      <dgm:prSet phldrT="[Text]" custT="1"/>
      <dgm:spPr/>
      <dgm:t>
        <a:bodyPr/>
        <a:lstStyle/>
        <a:p>
          <a:r>
            <a:rPr lang="en-US" sz="1400" b="1" dirty="0"/>
            <a:t>Review healthy weight ranges by height/age</a:t>
          </a:r>
        </a:p>
      </dgm:t>
    </dgm:pt>
    <dgm:pt modelId="{AEFF3BCC-5101-684D-BC12-222A13D891CD}" type="parTrans" cxnId="{2A89B564-0062-5A4E-B2B9-66986EDB6F7F}">
      <dgm:prSet/>
      <dgm:spPr/>
      <dgm:t>
        <a:bodyPr/>
        <a:lstStyle/>
        <a:p>
          <a:endParaRPr lang="en-US"/>
        </a:p>
      </dgm:t>
    </dgm:pt>
    <dgm:pt modelId="{B3E5E36A-4B2F-3948-B0E4-37D729BD6E6B}" type="sibTrans" cxnId="{2A89B564-0062-5A4E-B2B9-66986EDB6F7F}">
      <dgm:prSet/>
      <dgm:spPr/>
      <dgm:t>
        <a:bodyPr/>
        <a:lstStyle/>
        <a:p>
          <a:endParaRPr lang="en-US"/>
        </a:p>
      </dgm:t>
    </dgm:pt>
    <dgm:pt modelId="{04F195D3-4B7A-FF49-BD79-AEEE9A95F23B}">
      <dgm:prSet phldrT="[Text]" custT="1"/>
      <dgm:spPr/>
      <dgm:t>
        <a:bodyPr/>
        <a:lstStyle/>
        <a:p>
          <a:r>
            <a:rPr lang="en-US" sz="1400" b="1" dirty="0"/>
            <a:t>Record results in log</a:t>
          </a:r>
        </a:p>
      </dgm:t>
    </dgm:pt>
    <dgm:pt modelId="{C9B45102-0FA8-5644-9B71-C6D9BEBFC491}" type="parTrans" cxnId="{A2DF54E1-7AB7-6646-91FD-30B21C6AC4F7}">
      <dgm:prSet/>
      <dgm:spPr/>
      <dgm:t>
        <a:bodyPr/>
        <a:lstStyle/>
        <a:p>
          <a:endParaRPr lang="en-US"/>
        </a:p>
      </dgm:t>
    </dgm:pt>
    <dgm:pt modelId="{82743C25-BBA0-194E-A9E4-906B213195BF}" type="sibTrans" cxnId="{A2DF54E1-7AB7-6646-91FD-30B21C6AC4F7}">
      <dgm:prSet/>
      <dgm:spPr/>
      <dgm:t>
        <a:bodyPr/>
        <a:lstStyle/>
        <a:p>
          <a:endParaRPr lang="en-US"/>
        </a:p>
      </dgm:t>
    </dgm:pt>
    <dgm:pt modelId="{0BDE0EB9-0703-A34C-A111-01E27A62D820}">
      <dgm:prSet phldrT="[Text]" custT="1"/>
      <dgm:spPr/>
      <dgm:t>
        <a:bodyPr/>
        <a:lstStyle/>
        <a:p>
          <a:r>
            <a:rPr lang="en-US" sz="1400" b="1" dirty="0"/>
            <a:t>Set weekly goal (-2 lbs)</a:t>
          </a:r>
        </a:p>
      </dgm:t>
    </dgm:pt>
    <dgm:pt modelId="{6B96160D-9246-C746-A34C-C1F02E315F5F}" type="parTrans" cxnId="{E00D1FEE-899F-9742-A61B-BE749316D85C}">
      <dgm:prSet/>
      <dgm:spPr/>
      <dgm:t>
        <a:bodyPr/>
        <a:lstStyle/>
        <a:p>
          <a:endParaRPr lang="en-US"/>
        </a:p>
      </dgm:t>
    </dgm:pt>
    <dgm:pt modelId="{83EF4A0F-083D-4447-B2F5-870DE20A1981}" type="sibTrans" cxnId="{E00D1FEE-899F-9742-A61B-BE749316D85C}">
      <dgm:prSet/>
      <dgm:spPr/>
      <dgm:t>
        <a:bodyPr/>
        <a:lstStyle/>
        <a:p>
          <a:endParaRPr lang="en-US"/>
        </a:p>
      </dgm:t>
    </dgm:pt>
    <dgm:pt modelId="{D274730C-B6BD-184D-9C52-CD6AE98340D5}">
      <dgm:prSet phldrT="[Text]" custT="1"/>
      <dgm:spPr/>
      <dgm:t>
        <a:bodyPr anchor="b"/>
        <a:lstStyle/>
        <a:p>
          <a:r>
            <a:rPr lang="en-US" sz="1400" b="1" dirty="0"/>
            <a:t>Compare against goal</a:t>
          </a:r>
        </a:p>
      </dgm:t>
    </dgm:pt>
    <dgm:pt modelId="{EEB5C7D5-BB5D-2C40-85E5-B85102E389E9}" type="parTrans" cxnId="{19DA1BC8-E349-EE47-B8F6-52C881F051F1}">
      <dgm:prSet/>
      <dgm:spPr/>
      <dgm:t>
        <a:bodyPr/>
        <a:lstStyle/>
        <a:p>
          <a:endParaRPr lang="en-US"/>
        </a:p>
      </dgm:t>
    </dgm:pt>
    <dgm:pt modelId="{F7F13AF7-3F95-F642-8A6E-7F93ECB47472}" type="sibTrans" cxnId="{19DA1BC8-E349-EE47-B8F6-52C881F051F1}">
      <dgm:prSet/>
      <dgm:spPr/>
      <dgm:t>
        <a:bodyPr/>
        <a:lstStyle/>
        <a:p>
          <a:endParaRPr lang="en-US"/>
        </a:p>
      </dgm:t>
    </dgm:pt>
    <dgm:pt modelId="{A5BB07FD-89F1-4948-A1EF-7D4CB5F8F73D}">
      <dgm:prSet phldrT="[Text]" custT="1"/>
      <dgm:spPr/>
      <dgm:t>
        <a:bodyPr anchor="b"/>
        <a:lstStyle/>
        <a:p>
          <a:r>
            <a:rPr lang="en-US" sz="1400" b="1" dirty="0"/>
            <a:t>Log is your evidence of assessment</a:t>
          </a:r>
        </a:p>
      </dgm:t>
    </dgm:pt>
    <dgm:pt modelId="{48207648-B3A1-BA44-8E09-3F5898DAE9BE}" type="parTrans" cxnId="{F2D6300B-D0BA-A444-9C33-999B9AB3B784}">
      <dgm:prSet/>
      <dgm:spPr/>
      <dgm:t>
        <a:bodyPr/>
        <a:lstStyle/>
        <a:p>
          <a:endParaRPr lang="en-US"/>
        </a:p>
      </dgm:t>
    </dgm:pt>
    <dgm:pt modelId="{2CE235C6-2650-5A48-A428-E3D254B38CA5}" type="sibTrans" cxnId="{F2D6300B-D0BA-A444-9C33-999B9AB3B784}">
      <dgm:prSet/>
      <dgm:spPr/>
      <dgm:t>
        <a:bodyPr/>
        <a:lstStyle/>
        <a:p>
          <a:endParaRPr lang="en-US"/>
        </a:p>
      </dgm:t>
    </dgm:pt>
    <dgm:pt modelId="{8455C5F0-61B2-5D42-8AE0-02872DAB87AD}">
      <dgm:prSet phldrT="[Text]" custT="1"/>
      <dgm:spPr/>
      <dgm:t>
        <a:bodyPr/>
        <a:lstStyle/>
        <a:p>
          <a:r>
            <a:rPr lang="en-US" sz="1400" b="1" dirty="0"/>
            <a:t>Provide an update on how latest strategies worked or didn't work</a:t>
          </a:r>
        </a:p>
      </dgm:t>
    </dgm:pt>
    <dgm:pt modelId="{F0225BC2-44C1-2D41-8A74-F1FB770658E3}" type="parTrans" cxnId="{72C20C65-A150-D84B-ABAF-42311292D9AF}">
      <dgm:prSet/>
      <dgm:spPr/>
      <dgm:t>
        <a:bodyPr/>
        <a:lstStyle/>
        <a:p>
          <a:endParaRPr lang="en-US"/>
        </a:p>
      </dgm:t>
    </dgm:pt>
    <dgm:pt modelId="{17C8CB43-B52F-FA4D-A11B-5ED15817B3BA}" type="sibTrans" cxnId="{72C20C65-A150-D84B-ABAF-42311292D9AF}">
      <dgm:prSet/>
      <dgm:spPr/>
      <dgm:t>
        <a:bodyPr/>
        <a:lstStyle/>
        <a:p>
          <a:endParaRPr lang="en-US"/>
        </a:p>
      </dgm:t>
    </dgm:pt>
    <dgm:pt modelId="{EF134137-5E02-2146-A754-1D98B8AA961D}" type="pres">
      <dgm:prSet presAssocID="{9E1EC12D-AA38-694D-8004-4561BB755548}" presName="cycleMatrixDiagram" presStyleCnt="0">
        <dgm:presLayoutVars>
          <dgm:chMax val="1"/>
          <dgm:dir/>
          <dgm:animLvl val="lvl"/>
          <dgm:resizeHandles val="exact"/>
        </dgm:presLayoutVars>
      </dgm:prSet>
      <dgm:spPr/>
    </dgm:pt>
    <dgm:pt modelId="{335678AD-4CED-A747-A898-EC8C5BC0E7C8}" type="pres">
      <dgm:prSet presAssocID="{9E1EC12D-AA38-694D-8004-4561BB755548}" presName="children" presStyleCnt="0"/>
      <dgm:spPr/>
    </dgm:pt>
    <dgm:pt modelId="{01CE0A9C-00D8-5E4F-865F-D5C3813FD80B}" type="pres">
      <dgm:prSet presAssocID="{9E1EC12D-AA38-694D-8004-4561BB755548}" presName="child1group" presStyleCnt="0"/>
      <dgm:spPr/>
    </dgm:pt>
    <dgm:pt modelId="{C8687E86-FDEA-164A-83B6-FF2DF401E090}" type="pres">
      <dgm:prSet presAssocID="{9E1EC12D-AA38-694D-8004-4561BB755548}" presName="child1" presStyleLbl="bgAcc1" presStyleIdx="0" presStyleCnt="4" custScaleX="116681"/>
      <dgm:spPr/>
    </dgm:pt>
    <dgm:pt modelId="{00513C5A-5ABA-874C-B693-44C2D8CE44F8}" type="pres">
      <dgm:prSet presAssocID="{9E1EC12D-AA38-694D-8004-4561BB755548}" presName="child1Text" presStyleLbl="bgAcc1" presStyleIdx="0" presStyleCnt="4">
        <dgm:presLayoutVars>
          <dgm:bulletEnabled val="1"/>
        </dgm:presLayoutVars>
      </dgm:prSet>
      <dgm:spPr/>
    </dgm:pt>
    <dgm:pt modelId="{C94C805B-DE1A-9A42-B653-E03D73E1CF5F}" type="pres">
      <dgm:prSet presAssocID="{9E1EC12D-AA38-694D-8004-4561BB755548}" presName="child2group" presStyleCnt="0"/>
      <dgm:spPr/>
    </dgm:pt>
    <dgm:pt modelId="{BA0BFD1D-F58B-3444-9E0A-B769FFD838D3}" type="pres">
      <dgm:prSet presAssocID="{9E1EC12D-AA38-694D-8004-4561BB755548}" presName="child2" presStyleLbl="bgAcc1" presStyleIdx="1" presStyleCnt="4" custScaleX="111992"/>
      <dgm:spPr/>
    </dgm:pt>
    <dgm:pt modelId="{0F725FB6-F17B-7D4F-BFDD-6E94D0B5D037}" type="pres">
      <dgm:prSet presAssocID="{9E1EC12D-AA38-694D-8004-4561BB755548}" presName="child2Text" presStyleLbl="bgAcc1" presStyleIdx="1" presStyleCnt="4">
        <dgm:presLayoutVars>
          <dgm:bulletEnabled val="1"/>
        </dgm:presLayoutVars>
      </dgm:prSet>
      <dgm:spPr/>
    </dgm:pt>
    <dgm:pt modelId="{4157F97D-9619-DB42-BB5C-6A1F0C139DAF}" type="pres">
      <dgm:prSet presAssocID="{9E1EC12D-AA38-694D-8004-4561BB755548}" presName="child3group" presStyleCnt="0"/>
      <dgm:spPr/>
    </dgm:pt>
    <dgm:pt modelId="{508C445D-CE44-4344-A0E2-F307865E64B0}" type="pres">
      <dgm:prSet presAssocID="{9E1EC12D-AA38-694D-8004-4561BB755548}" presName="child3" presStyleLbl="bgAcc1" presStyleIdx="2" presStyleCnt="4" custScaleX="129845" custScaleY="118808" custLinFactNeighborX="9057"/>
      <dgm:spPr/>
    </dgm:pt>
    <dgm:pt modelId="{AB099F48-D9BA-664C-AF27-A001A20625CE}" type="pres">
      <dgm:prSet presAssocID="{9E1EC12D-AA38-694D-8004-4561BB755548}" presName="child3Text" presStyleLbl="bgAcc1" presStyleIdx="2" presStyleCnt="4">
        <dgm:presLayoutVars>
          <dgm:bulletEnabled val="1"/>
        </dgm:presLayoutVars>
      </dgm:prSet>
      <dgm:spPr/>
    </dgm:pt>
    <dgm:pt modelId="{6747F4F2-CB49-214D-B1DE-D53859319C8B}" type="pres">
      <dgm:prSet presAssocID="{9E1EC12D-AA38-694D-8004-4561BB755548}" presName="child4group" presStyleCnt="0"/>
      <dgm:spPr/>
    </dgm:pt>
    <dgm:pt modelId="{0472266B-DDD6-1B4B-861F-6645862112BF}" type="pres">
      <dgm:prSet presAssocID="{9E1EC12D-AA38-694D-8004-4561BB755548}" presName="child4" presStyleLbl="bgAcc1" presStyleIdx="3" presStyleCnt="4" custScaleX="139281" custScaleY="121140"/>
      <dgm:spPr/>
    </dgm:pt>
    <dgm:pt modelId="{17139F39-F9B7-C14B-86CF-6F6EC9D8FCB8}" type="pres">
      <dgm:prSet presAssocID="{9E1EC12D-AA38-694D-8004-4561BB755548}" presName="child4Text" presStyleLbl="bgAcc1" presStyleIdx="3" presStyleCnt="4">
        <dgm:presLayoutVars>
          <dgm:bulletEnabled val="1"/>
        </dgm:presLayoutVars>
      </dgm:prSet>
      <dgm:spPr/>
    </dgm:pt>
    <dgm:pt modelId="{979A88EE-2A2B-AC41-9F7A-4A653F6DCA35}" type="pres">
      <dgm:prSet presAssocID="{9E1EC12D-AA38-694D-8004-4561BB755548}" presName="childPlaceholder" presStyleCnt="0"/>
      <dgm:spPr/>
    </dgm:pt>
    <dgm:pt modelId="{F9A0DB9F-3537-0F46-9A1E-756169B142BB}" type="pres">
      <dgm:prSet presAssocID="{9E1EC12D-AA38-694D-8004-4561BB755548}" presName="circle" presStyleCnt="0"/>
      <dgm:spPr/>
    </dgm:pt>
    <dgm:pt modelId="{3A3A1B7A-0F79-6B42-848A-09B60C78EE18}" type="pres">
      <dgm:prSet presAssocID="{9E1EC12D-AA38-694D-8004-4561BB755548}" presName="quadrant1" presStyleLbl="node1" presStyleIdx="0" presStyleCnt="4">
        <dgm:presLayoutVars>
          <dgm:chMax val="1"/>
          <dgm:bulletEnabled val="1"/>
        </dgm:presLayoutVars>
      </dgm:prSet>
      <dgm:spPr/>
    </dgm:pt>
    <dgm:pt modelId="{CF78A4EF-8DF1-0440-8F13-D6AE24994A03}" type="pres">
      <dgm:prSet presAssocID="{9E1EC12D-AA38-694D-8004-4561BB755548}" presName="quadrant2" presStyleLbl="node1" presStyleIdx="1" presStyleCnt="4">
        <dgm:presLayoutVars>
          <dgm:chMax val="1"/>
          <dgm:bulletEnabled val="1"/>
        </dgm:presLayoutVars>
      </dgm:prSet>
      <dgm:spPr/>
    </dgm:pt>
    <dgm:pt modelId="{8705B5FA-D648-234B-B1BB-7F02ADFBA227}" type="pres">
      <dgm:prSet presAssocID="{9E1EC12D-AA38-694D-8004-4561BB755548}" presName="quadrant3" presStyleLbl="node1" presStyleIdx="2" presStyleCnt="4">
        <dgm:presLayoutVars>
          <dgm:chMax val="1"/>
          <dgm:bulletEnabled val="1"/>
        </dgm:presLayoutVars>
      </dgm:prSet>
      <dgm:spPr/>
    </dgm:pt>
    <dgm:pt modelId="{9E7AFFBD-15C5-F443-A9F8-04A6B86E3A7B}" type="pres">
      <dgm:prSet presAssocID="{9E1EC12D-AA38-694D-8004-4561BB755548}" presName="quadrant4" presStyleLbl="node1" presStyleIdx="3" presStyleCnt="4">
        <dgm:presLayoutVars>
          <dgm:chMax val="1"/>
          <dgm:bulletEnabled val="1"/>
        </dgm:presLayoutVars>
      </dgm:prSet>
      <dgm:spPr/>
    </dgm:pt>
    <dgm:pt modelId="{CF092F65-57BE-DB43-96FC-807DA9135378}" type="pres">
      <dgm:prSet presAssocID="{9E1EC12D-AA38-694D-8004-4561BB755548}" presName="quadrantPlaceholder" presStyleCnt="0"/>
      <dgm:spPr/>
    </dgm:pt>
    <dgm:pt modelId="{563613AE-F4E2-7B47-B91D-DACECF79D238}" type="pres">
      <dgm:prSet presAssocID="{9E1EC12D-AA38-694D-8004-4561BB755548}" presName="center1" presStyleLbl="fgShp" presStyleIdx="0" presStyleCnt="2" custScaleX="134711" custScaleY="134711" custLinFactNeighborX="-1497" custLinFactNeighborY="10326"/>
      <dgm:spPr>
        <a:solidFill>
          <a:srgbClr val="FF0000"/>
        </a:solidFill>
        <a:ln w="19050">
          <a:solidFill>
            <a:schemeClr val="tx1"/>
          </a:solidFill>
        </a:ln>
      </dgm:spPr>
    </dgm:pt>
    <dgm:pt modelId="{26DF7718-02C8-114F-BE3E-F620B4FD3D5D}" type="pres">
      <dgm:prSet presAssocID="{9E1EC12D-AA38-694D-8004-4561BB755548}" presName="center2" presStyleLbl="fgShp" presStyleIdx="1" presStyleCnt="2" custScaleX="134712" custScaleY="134713" custLinFactNeighborX="1497"/>
      <dgm:spPr>
        <a:solidFill>
          <a:srgbClr val="FF0000"/>
        </a:solidFill>
        <a:ln w="19050">
          <a:solidFill>
            <a:schemeClr val="tx1"/>
          </a:solidFill>
        </a:ln>
      </dgm:spPr>
    </dgm:pt>
  </dgm:ptLst>
  <dgm:cxnLst>
    <dgm:cxn modelId="{75D87E09-1E80-D744-8A8D-51A9637AA947}" type="presOf" srcId="{0BDE0EB9-0703-A34C-A111-01E27A62D820}" destId="{BA0BFD1D-F58B-3444-9E0A-B769FFD838D3}" srcOrd="0" destOrd="2" presId="urn:microsoft.com/office/officeart/2005/8/layout/cycle4"/>
    <dgm:cxn modelId="{F2D6300B-D0BA-A444-9C33-999B9AB3B784}" srcId="{DAE8A1A2-FBF5-E846-B9DA-BD33470832F1}" destId="{A5BB07FD-89F1-4948-A1EF-7D4CB5F8F73D}" srcOrd="2" destOrd="0" parTransId="{48207648-B3A1-BA44-8E09-3F5898DAE9BE}" sibTransId="{2CE235C6-2650-5A48-A428-E3D254B38CA5}"/>
    <dgm:cxn modelId="{DD74760B-5C14-2742-9281-769F2D243F82}" type="presOf" srcId="{D274730C-B6BD-184D-9C52-CD6AE98340D5}" destId="{508C445D-CE44-4344-A0E2-F307865E64B0}" srcOrd="0" destOrd="1" presId="urn:microsoft.com/office/officeart/2005/8/layout/cycle4"/>
    <dgm:cxn modelId="{53413D0C-A03A-8443-A67C-6C6EFDAAE266}" srcId="{DAE8A1A2-FBF5-E846-B9DA-BD33470832F1}" destId="{73ACFE90-1A21-3F4F-89C1-33511EC0BB4A}" srcOrd="0" destOrd="0" parTransId="{E5E88051-82D9-B845-891C-455942089D35}" sibTransId="{A9588DBC-8DBA-7241-9CD6-4CAC352D34E8}"/>
    <dgm:cxn modelId="{1FAB4B11-7386-5547-9432-C767251C3ED8}" type="presOf" srcId="{47E13258-8AA3-5047-8BC9-7D1D67232592}" destId="{BA0BFD1D-F58B-3444-9E0A-B769FFD838D3}" srcOrd="0" destOrd="0" presId="urn:microsoft.com/office/officeart/2005/8/layout/cycle4"/>
    <dgm:cxn modelId="{82566438-AA69-7F42-A675-D580AE0801FC}" type="presOf" srcId="{3D7460B4-345D-5346-8B0C-68B2E4DB89A0}" destId="{00513C5A-5ABA-874C-B693-44C2D8CE44F8}" srcOrd="1" destOrd="0" presId="urn:microsoft.com/office/officeart/2005/8/layout/cycle4"/>
    <dgm:cxn modelId="{D6888E46-CEE0-F34C-86C4-D712C863C175}" type="presOf" srcId="{73ACFE90-1A21-3F4F-89C1-33511EC0BB4A}" destId="{508C445D-CE44-4344-A0E2-F307865E64B0}" srcOrd="0" destOrd="0" presId="urn:microsoft.com/office/officeart/2005/8/layout/cycle4"/>
    <dgm:cxn modelId="{9244D347-4892-3F49-9CAE-D90171775B7B}" type="presOf" srcId="{988DB3D0-F8E9-304D-BC5A-E4DC1A851EA3}" destId="{00513C5A-5ABA-874C-B693-44C2D8CE44F8}" srcOrd="1" destOrd="1" presId="urn:microsoft.com/office/officeart/2005/8/layout/cycle4"/>
    <dgm:cxn modelId="{30033453-4C9D-9E4B-99B2-A1A58DFF146D}" type="presOf" srcId="{04F195D3-4B7A-FF49-BD79-AEEE9A95F23B}" destId="{0F725FB6-F17B-7D4F-BFDD-6E94D0B5D037}" srcOrd="1" destOrd="1" presId="urn:microsoft.com/office/officeart/2005/8/layout/cycle4"/>
    <dgm:cxn modelId="{2A89B564-0062-5A4E-B2B9-66986EDB6F7F}" srcId="{1684534A-F1E5-054C-8C5D-F2A5AA6BA463}" destId="{988DB3D0-F8E9-304D-BC5A-E4DC1A851EA3}" srcOrd="1" destOrd="0" parTransId="{AEFF3BCC-5101-684D-BC12-222A13D891CD}" sibTransId="{B3E5E36A-4B2F-3948-B0E4-37D729BD6E6B}"/>
    <dgm:cxn modelId="{72C20C65-A150-D84B-ABAF-42311292D9AF}" srcId="{5B492863-15E2-1648-B075-F06648D912C5}" destId="{8455C5F0-61B2-5D42-8AE0-02872DAB87AD}" srcOrd="1" destOrd="0" parTransId="{F0225BC2-44C1-2D41-8A74-F1FB770658E3}" sibTransId="{17C8CB43-B52F-FA4D-A11B-5ED15817B3BA}"/>
    <dgm:cxn modelId="{78E2DB77-08EB-FF46-B001-5AC7A3D3D65C}" type="presOf" srcId="{04F195D3-4B7A-FF49-BD79-AEEE9A95F23B}" destId="{BA0BFD1D-F58B-3444-9E0A-B769FFD838D3}" srcOrd="0" destOrd="1" presId="urn:microsoft.com/office/officeart/2005/8/layout/cycle4"/>
    <dgm:cxn modelId="{67621079-4697-F341-88B7-8391FAB480AA}" type="presOf" srcId="{10C4321B-7184-9E4C-9C08-0FB92307B6C6}" destId="{0472266B-DDD6-1B4B-861F-6645862112BF}" srcOrd="0" destOrd="0" presId="urn:microsoft.com/office/officeart/2005/8/layout/cycle4"/>
    <dgm:cxn modelId="{99EF5B7C-D127-3E4F-BDA8-28A36DC74FCE}" srcId="{E6D7CB15-CE7F-E640-B2AF-67FF764CFBD7}" destId="{47E13258-8AA3-5047-8BC9-7D1D67232592}" srcOrd="0" destOrd="0" parTransId="{0405EF4D-DA56-F74B-A896-425E509F019C}" sibTransId="{28BCBE9E-45E0-4C43-8688-79ACAD8F2E6E}"/>
    <dgm:cxn modelId="{815B967F-96BA-3E48-8FB0-62F0A4D0C6FA}" srcId="{9E1EC12D-AA38-694D-8004-4561BB755548}" destId="{5B492863-15E2-1648-B075-F06648D912C5}" srcOrd="3" destOrd="0" parTransId="{81917181-E18C-CB48-A310-7F9C7F3D95E1}" sibTransId="{2BBFCD7D-910E-0C49-B0F9-F118FB2485BE}"/>
    <dgm:cxn modelId="{7746C680-7074-BA4E-B650-D2734FBA3873}" type="presOf" srcId="{3D7460B4-345D-5346-8B0C-68B2E4DB89A0}" destId="{C8687E86-FDEA-164A-83B6-FF2DF401E090}" srcOrd="0" destOrd="0" presId="urn:microsoft.com/office/officeart/2005/8/layout/cycle4"/>
    <dgm:cxn modelId="{07A56F89-BAFB-6544-A2F3-546C77FBB90B}" type="presOf" srcId="{988DB3D0-F8E9-304D-BC5A-E4DC1A851EA3}" destId="{C8687E86-FDEA-164A-83B6-FF2DF401E090}" srcOrd="0" destOrd="1" presId="urn:microsoft.com/office/officeart/2005/8/layout/cycle4"/>
    <dgm:cxn modelId="{4A5D968B-A78E-3E45-8C79-D8D20F311CA0}" srcId="{9E1EC12D-AA38-694D-8004-4561BB755548}" destId="{1684534A-F1E5-054C-8C5D-F2A5AA6BA463}" srcOrd="0" destOrd="0" parTransId="{12DBADDE-65E6-1949-8B32-010DD0C6CB96}" sibTransId="{613DD446-F40F-F541-9B9D-CFBBCE1155D7}"/>
    <dgm:cxn modelId="{8AFCAB8B-C89A-9D45-967B-7D37F40F1C68}" type="presOf" srcId="{E6D7CB15-CE7F-E640-B2AF-67FF764CFBD7}" destId="{CF78A4EF-8DF1-0440-8F13-D6AE24994A03}" srcOrd="0" destOrd="0" presId="urn:microsoft.com/office/officeart/2005/8/layout/cycle4"/>
    <dgm:cxn modelId="{340C868D-80A1-B449-B711-AD6D32140CEC}" type="presOf" srcId="{10C4321B-7184-9E4C-9C08-0FB92307B6C6}" destId="{17139F39-F9B7-C14B-86CF-6F6EC9D8FCB8}" srcOrd="1" destOrd="0" presId="urn:microsoft.com/office/officeart/2005/8/layout/cycle4"/>
    <dgm:cxn modelId="{AF33A1A0-261C-AE47-8CA8-33E663B0ECBA}" srcId="{1684534A-F1E5-054C-8C5D-F2A5AA6BA463}" destId="{3D7460B4-345D-5346-8B0C-68B2E4DB89A0}" srcOrd="0" destOrd="0" parTransId="{2915C620-42ED-3544-8F3A-95E98B2F8116}" sibTransId="{7DBA0C87-FBA2-CE4A-BE3A-A5CD117AF9C5}"/>
    <dgm:cxn modelId="{01B141AD-F2E9-8541-9288-A0E64795B9F9}" type="presOf" srcId="{DAE8A1A2-FBF5-E846-B9DA-BD33470832F1}" destId="{8705B5FA-D648-234B-B1BB-7F02ADFBA227}" srcOrd="0" destOrd="0" presId="urn:microsoft.com/office/officeart/2005/8/layout/cycle4"/>
    <dgm:cxn modelId="{F60306AE-3B64-8345-8E6A-A48C57264762}" srcId="{5B492863-15E2-1648-B075-F06648D912C5}" destId="{10C4321B-7184-9E4C-9C08-0FB92307B6C6}" srcOrd="0" destOrd="0" parTransId="{918E45FD-8CCD-0B47-AE4A-2130BCF259D4}" sibTransId="{277573FB-9B94-3640-95AE-6B0F4C082D35}"/>
    <dgm:cxn modelId="{52A48CB8-780E-804F-AED5-73B2ABE9FE68}" type="presOf" srcId="{73ACFE90-1A21-3F4F-89C1-33511EC0BB4A}" destId="{AB099F48-D9BA-664C-AF27-A001A20625CE}" srcOrd="1" destOrd="0" presId="urn:microsoft.com/office/officeart/2005/8/layout/cycle4"/>
    <dgm:cxn modelId="{2AD9C1BF-7D50-7748-92FF-23A6333FE9B3}" type="presOf" srcId="{A5BB07FD-89F1-4948-A1EF-7D4CB5F8F73D}" destId="{508C445D-CE44-4344-A0E2-F307865E64B0}" srcOrd="0" destOrd="2" presId="urn:microsoft.com/office/officeart/2005/8/layout/cycle4"/>
    <dgm:cxn modelId="{191211C1-A7D3-9440-9B60-E618BF3B7595}" type="presOf" srcId="{9E1EC12D-AA38-694D-8004-4561BB755548}" destId="{EF134137-5E02-2146-A754-1D98B8AA961D}" srcOrd="0" destOrd="0" presId="urn:microsoft.com/office/officeart/2005/8/layout/cycle4"/>
    <dgm:cxn modelId="{CFBD2FC1-B1FE-0249-9A03-8C325F1957BB}" type="presOf" srcId="{8455C5F0-61B2-5D42-8AE0-02872DAB87AD}" destId="{17139F39-F9B7-C14B-86CF-6F6EC9D8FCB8}" srcOrd="1" destOrd="1" presId="urn:microsoft.com/office/officeart/2005/8/layout/cycle4"/>
    <dgm:cxn modelId="{008275C1-9273-0440-9DB7-E721625319A3}" srcId="{9E1EC12D-AA38-694D-8004-4561BB755548}" destId="{DAE8A1A2-FBF5-E846-B9DA-BD33470832F1}" srcOrd="2" destOrd="0" parTransId="{0EADBFF7-933D-E14D-9B20-691D9761F1CD}" sibTransId="{A35EDB1A-61E5-274D-9CD0-CE3D0C39B54C}"/>
    <dgm:cxn modelId="{19DA1BC8-E349-EE47-B8F6-52C881F051F1}" srcId="{DAE8A1A2-FBF5-E846-B9DA-BD33470832F1}" destId="{D274730C-B6BD-184D-9C52-CD6AE98340D5}" srcOrd="1" destOrd="0" parTransId="{EEB5C7D5-BB5D-2C40-85E5-B85102E389E9}" sibTransId="{F7F13AF7-3F95-F642-8A6E-7F93ECB47472}"/>
    <dgm:cxn modelId="{2F506BC9-C5CF-9145-A89D-C5B087347159}" srcId="{9E1EC12D-AA38-694D-8004-4561BB755548}" destId="{E6D7CB15-CE7F-E640-B2AF-67FF764CFBD7}" srcOrd="1" destOrd="0" parTransId="{EEDD4DF6-D2A4-6D45-AAE3-20DA9922C140}" sibTransId="{003BE6B6-EAC1-9944-8BF9-F546AE52A37C}"/>
    <dgm:cxn modelId="{55C2C4D2-8643-7D4A-85D4-DD98D285A8AD}" type="presOf" srcId="{D274730C-B6BD-184D-9C52-CD6AE98340D5}" destId="{AB099F48-D9BA-664C-AF27-A001A20625CE}" srcOrd="1" destOrd="1" presId="urn:microsoft.com/office/officeart/2005/8/layout/cycle4"/>
    <dgm:cxn modelId="{F9EB85D3-193F-0442-B651-E1F145880C32}" type="presOf" srcId="{0BDE0EB9-0703-A34C-A111-01E27A62D820}" destId="{0F725FB6-F17B-7D4F-BFDD-6E94D0B5D037}" srcOrd="1" destOrd="2" presId="urn:microsoft.com/office/officeart/2005/8/layout/cycle4"/>
    <dgm:cxn modelId="{CAED8FD5-D62D-204D-8AB3-2F0E174151D3}" type="presOf" srcId="{8455C5F0-61B2-5D42-8AE0-02872DAB87AD}" destId="{0472266B-DDD6-1B4B-861F-6645862112BF}" srcOrd="0" destOrd="1" presId="urn:microsoft.com/office/officeart/2005/8/layout/cycle4"/>
    <dgm:cxn modelId="{68AD06D7-25D6-6D49-A335-954037EA9790}" type="presOf" srcId="{5B492863-15E2-1648-B075-F06648D912C5}" destId="{9E7AFFBD-15C5-F443-A9F8-04A6B86E3A7B}" srcOrd="0" destOrd="0" presId="urn:microsoft.com/office/officeart/2005/8/layout/cycle4"/>
    <dgm:cxn modelId="{D225CFDA-DB18-994F-8D3B-07A807574607}" type="presOf" srcId="{1684534A-F1E5-054C-8C5D-F2A5AA6BA463}" destId="{3A3A1B7A-0F79-6B42-848A-09B60C78EE18}" srcOrd="0" destOrd="0" presId="urn:microsoft.com/office/officeart/2005/8/layout/cycle4"/>
    <dgm:cxn modelId="{A2DF54E1-7AB7-6646-91FD-30B21C6AC4F7}" srcId="{E6D7CB15-CE7F-E640-B2AF-67FF764CFBD7}" destId="{04F195D3-4B7A-FF49-BD79-AEEE9A95F23B}" srcOrd="1" destOrd="0" parTransId="{C9B45102-0FA8-5644-9B71-C6D9BEBFC491}" sibTransId="{82743C25-BBA0-194E-A9E4-906B213195BF}"/>
    <dgm:cxn modelId="{E00D1FEE-899F-9742-A61B-BE749316D85C}" srcId="{E6D7CB15-CE7F-E640-B2AF-67FF764CFBD7}" destId="{0BDE0EB9-0703-A34C-A111-01E27A62D820}" srcOrd="2" destOrd="0" parTransId="{6B96160D-9246-C746-A34C-C1F02E315F5F}" sibTransId="{83EF4A0F-083D-4447-B2F5-870DE20A1981}"/>
    <dgm:cxn modelId="{4AD411F8-DFFF-E449-8E1B-4DBBA67E2B23}" type="presOf" srcId="{47E13258-8AA3-5047-8BC9-7D1D67232592}" destId="{0F725FB6-F17B-7D4F-BFDD-6E94D0B5D037}" srcOrd="1" destOrd="0" presId="urn:microsoft.com/office/officeart/2005/8/layout/cycle4"/>
    <dgm:cxn modelId="{A3BDA1F8-4E47-7B42-AFD5-E087328B17BC}" type="presOf" srcId="{A5BB07FD-89F1-4948-A1EF-7D4CB5F8F73D}" destId="{AB099F48-D9BA-664C-AF27-A001A20625CE}" srcOrd="1" destOrd="2" presId="urn:microsoft.com/office/officeart/2005/8/layout/cycle4"/>
    <dgm:cxn modelId="{8B1F5AF8-0D6C-B04B-8132-0EE6B406AAAE}" type="presParOf" srcId="{EF134137-5E02-2146-A754-1D98B8AA961D}" destId="{335678AD-4CED-A747-A898-EC8C5BC0E7C8}" srcOrd="0" destOrd="0" presId="urn:microsoft.com/office/officeart/2005/8/layout/cycle4"/>
    <dgm:cxn modelId="{24963449-EB5A-3C4E-8F2F-BDDB14EDA80C}" type="presParOf" srcId="{335678AD-4CED-A747-A898-EC8C5BC0E7C8}" destId="{01CE0A9C-00D8-5E4F-865F-D5C3813FD80B}" srcOrd="0" destOrd="0" presId="urn:microsoft.com/office/officeart/2005/8/layout/cycle4"/>
    <dgm:cxn modelId="{1E9E7BF4-7C36-EF45-BCB1-526374F4B706}" type="presParOf" srcId="{01CE0A9C-00D8-5E4F-865F-D5C3813FD80B}" destId="{C8687E86-FDEA-164A-83B6-FF2DF401E090}" srcOrd="0" destOrd="0" presId="urn:microsoft.com/office/officeart/2005/8/layout/cycle4"/>
    <dgm:cxn modelId="{B8ABB0D8-370B-D04C-995D-A914DB601189}" type="presParOf" srcId="{01CE0A9C-00D8-5E4F-865F-D5C3813FD80B}" destId="{00513C5A-5ABA-874C-B693-44C2D8CE44F8}" srcOrd="1" destOrd="0" presId="urn:microsoft.com/office/officeart/2005/8/layout/cycle4"/>
    <dgm:cxn modelId="{856AA12F-EF75-D043-9066-FDF3BA5914A0}" type="presParOf" srcId="{335678AD-4CED-A747-A898-EC8C5BC0E7C8}" destId="{C94C805B-DE1A-9A42-B653-E03D73E1CF5F}" srcOrd="1" destOrd="0" presId="urn:microsoft.com/office/officeart/2005/8/layout/cycle4"/>
    <dgm:cxn modelId="{01621F88-7C7C-5740-AC0D-B11E9092B4BD}" type="presParOf" srcId="{C94C805B-DE1A-9A42-B653-E03D73E1CF5F}" destId="{BA0BFD1D-F58B-3444-9E0A-B769FFD838D3}" srcOrd="0" destOrd="0" presId="urn:microsoft.com/office/officeart/2005/8/layout/cycle4"/>
    <dgm:cxn modelId="{589E15AA-5007-1848-AC86-E82911975E84}" type="presParOf" srcId="{C94C805B-DE1A-9A42-B653-E03D73E1CF5F}" destId="{0F725FB6-F17B-7D4F-BFDD-6E94D0B5D037}" srcOrd="1" destOrd="0" presId="urn:microsoft.com/office/officeart/2005/8/layout/cycle4"/>
    <dgm:cxn modelId="{9D0091DA-DA13-3F4F-8384-A9C42B5DE97D}" type="presParOf" srcId="{335678AD-4CED-A747-A898-EC8C5BC0E7C8}" destId="{4157F97D-9619-DB42-BB5C-6A1F0C139DAF}" srcOrd="2" destOrd="0" presId="urn:microsoft.com/office/officeart/2005/8/layout/cycle4"/>
    <dgm:cxn modelId="{A8516D6B-EA25-D444-A8A5-71E98C7C5EF1}" type="presParOf" srcId="{4157F97D-9619-DB42-BB5C-6A1F0C139DAF}" destId="{508C445D-CE44-4344-A0E2-F307865E64B0}" srcOrd="0" destOrd="0" presId="urn:microsoft.com/office/officeart/2005/8/layout/cycle4"/>
    <dgm:cxn modelId="{737B5258-A000-0540-A116-D73AB9C5A6DC}" type="presParOf" srcId="{4157F97D-9619-DB42-BB5C-6A1F0C139DAF}" destId="{AB099F48-D9BA-664C-AF27-A001A20625CE}" srcOrd="1" destOrd="0" presId="urn:microsoft.com/office/officeart/2005/8/layout/cycle4"/>
    <dgm:cxn modelId="{EF4831A8-B35A-584E-B38F-44EDC5AD6493}" type="presParOf" srcId="{335678AD-4CED-A747-A898-EC8C5BC0E7C8}" destId="{6747F4F2-CB49-214D-B1DE-D53859319C8B}" srcOrd="3" destOrd="0" presId="urn:microsoft.com/office/officeart/2005/8/layout/cycle4"/>
    <dgm:cxn modelId="{6D3B0EAF-FD05-A042-BCD0-875A88255BF9}" type="presParOf" srcId="{6747F4F2-CB49-214D-B1DE-D53859319C8B}" destId="{0472266B-DDD6-1B4B-861F-6645862112BF}" srcOrd="0" destOrd="0" presId="urn:microsoft.com/office/officeart/2005/8/layout/cycle4"/>
    <dgm:cxn modelId="{E4234966-7D69-EB49-B8E5-187EF2A09524}" type="presParOf" srcId="{6747F4F2-CB49-214D-B1DE-D53859319C8B}" destId="{17139F39-F9B7-C14B-86CF-6F6EC9D8FCB8}" srcOrd="1" destOrd="0" presId="urn:microsoft.com/office/officeart/2005/8/layout/cycle4"/>
    <dgm:cxn modelId="{CB530A79-1AA2-D54F-8038-1C00939A74DD}" type="presParOf" srcId="{335678AD-4CED-A747-A898-EC8C5BC0E7C8}" destId="{979A88EE-2A2B-AC41-9F7A-4A653F6DCA35}" srcOrd="4" destOrd="0" presId="urn:microsoft.com/office/officeart/2005/8/layout/cycle4"/>
    <dgm:cxn modelId="{226EC975-3E47-D24D-8679-FD36C919EE35}" type="presParOf" srcId="{EF134137-5E02-2146-A754-1D98B8AA961D}" destId="{F9A0DB9F-3537-0F46-9A1E-756169B142BB}" srcOrd="1" destOrd="0" presId="urn:microsoft.com/office/officeart/2005/8/layout/cycle4"/>
    <dgm:cxn modelId="{1270DBEC-70BA-A144-9633-C41D19EAEC3F}" type="presParOf" srcId="{F9A0DB9F-3537-0F46-9A1E-756169B142BB}" destId="{3A3A1B7A-0F79-6B42-848A-09B60C78EE18}" srcOrd="0" destOrd="0" presId="urn:microsoft.com/office/officeart/2005/8/layout/cycle4"/>
    <dgm:cxn modelId="{AFEFFFCC-D893-F542-83CE-860B4B785281}" type="presParOf" srcId="{F9A0DB9F-3537-0F46-9A1E-756169B142BB}" destId="{CF78A4EF-8DF1-0440-8F13-D6AE24994A03}" srcOrd="1" destOrd="0" presId="urn:microsoft.com/office/officeart/2005/8/layout/cycle4"/>
    <dgm:cxn modelId="{B7422A4E-4886-714F-BB29-0A7F799324FC}" type="presParOf" srcId="{F9A0DB9F-3537-0F46-9A1E-756169B142BB}" destId="{8705B5FA-D648-234B-B1BB-7F02ADFBA227}" srcOrd="2" destOrd="0" presId="urn:microsoft.com/office/officeart/2005/8/layout/cycle4"/>
    <dgm:cxn modelId="{1F0D1048-1C65-2347-98F2-258380374CC9}" type="presParOf" srcId="{F9A0DB9F-3537-0F46-9A1E-756169B142BB}" destId="{9E7AFFBD-15C5-F443-A9F8-04A6B86E3A7B}" srcOrd="3" destOrd="0" presId="urn:microsoft.com/office/officeart/2005/8/layout/cycle4"/>
    <dgm:cxn modelId="{33EE8DF8-4EE6-5443-8AA0-82489E303BC2}" type="presParOf" srcId="{F9A0DB9F-3537-0F46-9A1E-756169B142BB}" destId="{CF092F65-57BE-DB43-96FC-807DA9135378}" srcOrd="4" destOrd="0" presId="urn:microsoft.com/office/officeart/2005/8/layout/cycle4"/>
    <dgm:cxn modelId="{D8352E56-7D80-5644-B595-DDD49C831CE4}" type="presParOf" srcId="{EF134137-5E02-2146-A754-1D98B8AA961D}" destId="{563613AE-F4E2-7B47-B91D-DACECF79D238}" srcOrd="2" destOrd="0" presId="urn:microsoft.com/office/officeart/2005/8/layout/cycle4"/>
    <dgm:cxn modelId="{B112EE5D-E1E8-EC4D-A7B6-F56EE5D9CB87}" type="presParOf" srcId="{EF134137-5E02-2146-A754-1D98B8AA961D}" destId="{26DF7718-02C8-114F-BE3E-F620B4FD3D5D}"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C445D-CE44-4344-A0E2-F307865E64B0}">
      <dsp:nvSpPr>
        <dsp:cNvPr id="0" name=""/>
        <dsp:cNvSpPr/>
      </dsp:nvSpPr>
      <dsp:spPr>
        <a:xfrm>
          <a:off x="4756712" y="3450259"/>
          <a:ext cx="3448824" cy="20441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b" anchorCtr="0">
          <a:noAutofit/>
        </a:bodyPr>
        <a:lstStyle/>
        <a:p>
          <a:pPr marL="114300" lvl="1" indent="-114300" algn="l" defTabSz="622300">
            <a:lnSpc>
              <a:spcPct val="90000"/>
            </a:lnSpc>
            <a:spcBef>
              <a:spcPct val="0"/>
            </a:spcBef>
            <a:spcAft>
              <a:spcPct val="15000"/>
            </a:spcAft>
            <a:buChar char="•"/>
          </a:pPr>
          <a:r>
            <a:rPr lang="en-US" sz="1400" b="1" kern="1200" dirty="0"/>
            <a:t>Write a summary of results over period of time</a:t>
          </a:r>
        </a:p>
        <a:p>
          <a:pPr marL="114300" lvl="1" indent="-114300" algn="l" defTabSz="622300">
            <a:lnSpc>
              <a:spcPct val="90000"/>
            </a:lnSpc>
            <a:spcBef>
              <a:spcPct val="0"/>
            </a:spcBef>
            <a:spcAft>
              <a:spcPct val="15000"/>
            </a:spcAft>
            <a:buChar char="•"/>
          </a:pPr>
          <a:r>
            <a:rPr lang="en-US" sz="1400" b="1" kern="1200" dirty="0"/>
            <a:t>Compare against goal</a:t>
          </a:r>
        </a:p>
        <a:p>
          <a:pPr marL="114300" lvl="1" indent="-114300" algn="l" defTabSz="622300">
            <a:lnSpc>
              <a:spcPct val="90000"/>
            </a:lnSpc>
            <a:spcBef>
              <a:spcPct val="0"/>
            </a:spcBef>
            <a:spcAft>
              <a:spcPct val="15000"/>
            </a:spcAft>
            <a:buChar char="•"/>
          </a:pPr>
          <a:r>
            <a:rPr lang="en-US" sz="1400" b="1" kern="1200" dirty="0"/>
            <a:t>Log is your evidence of assessment</a:t>
          </a:r>
        </a:p>
      </dsp:txBody>
      <dsp:txXfrm>
        <a:off x="5836262" y="4006201"/>
        <a:ext cx="2324371" cy="1443312"/>
      </dsp:txXfrm>
    </dsp:sp>
    <dsp:sp modelId="{0472266B-DDD6-1B4B-861F-6645862112BF}">
      <dsp:nvSpPr>
        <dsp:cNvPr id="0" name=""/>
        <dsp:cNvSpPr/>
      </dsp:nvSpPr>
      <dsp:spPr>
        <a:xfrm>
          <a:off x="148873" y="3430197"/>
          <a:ext cx="3699454" cy="208428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State strategies to         improve weekly progress (reduce calories or carbs, increase activity, etc.)</a:t>
          </a:r>
        </a:p>
        <a:p>
          <a:pPr marL="114300" lvl="1" indent="-114300" algn="l" defTabSz="622300">
            <a:lnSpc>
              <a:spcPct val="90000"/>
            </a:lnSpc>
            <a:spcBef>
              <a:spcPct val="0"/>
            </a:spcBef>
            <a:spcAft>
              <a:spcPct val="15000"/>
            </a:spcAft>
            <a:buChar char="•"/>
          </a:pPr>
          <a:r>
            <a:rPr lang="en-US" sz="1400" b="1" kern="1200" dirty="0"/>
            <a:t>Provide an update on how latest strategies worked or didn't work</a:t>
          </a:r>
        </a:p>
      </dsp:txBody>
      <dsp:txXfrm>
        <a:off x="194658" y="3997053"/>
        <a:ext cx="2498048" cy="1471641"/>
      </dsp:txXfrm>
    </dsp:sp>
    <dsp:sp modelId="{BA0BFD1D-F58B-3444-9E0A-B769FFD838D3}">
      <dsp:nvSpPr>
        <dsp:cNvPr id="0" name=""/>
        <dsp:cNvSpPr/>
      </dsp:nvSpPr>
      <dsp:spPr>
        <a:xfrm>
          <a:off x="4844936" y="-44121"/>
          <a:ext cx="2974629" cy="172055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Get on scale daily</a:t>
          </a:r>
        </a:p>
        <a:p>
          <a:pPr marL="114300" lvl="1" indent="-114300" algn="l" defTabSz="622300">
            <a:lnSpc>
              <a:spcPct val="90000"/>
            </a:lnSpc>
            <a:spcBef>
              <a:spcPct val="0"/>
            </a:spcBef>
            <a:spcAft>
              <a:spcPct val="15000"/>
            </a:spcAft>
            <a:buChar char="•"/>
          </a:pPr>
          <a:r>
            <a:rPr lang="en-US" sz="1400" b="1" kern="1200" dirty="0"/>
            <a:t>Record results in log</a:t>
          </a:r>
        </a:p>
        <a:p>
          <a:pPr marL="114300" lvl="1" indent="-114300" algn="l" defTabSz="622300">
            <a:lnSpc>
              <a:spcPct val="90000"/>
            </a:lnSpc>
            <a:spcBef>
              <a:spcPct val="0"/>
            </a:spcBef>
            <a:spcAft>
              <a:spcPct val="15000"/>
            </a:spcAft>
            <a:buChar char="•"/>
          </a:pPr>
          <a:r>
            <a:rPr lang="en-US" sz="1400" b="1" kern="1200" dirty="0"/>
            <a:t>Set weekly goal (-2 lbs)</a:t>
          </a:r>
        </a:p>
      </dsp:txBody>
      <dsp:txXfrm>
        <a:off x="5775120" y="-6326"/>
        <a:ext cx="2006650" cy="1214827"/>
      </dsp:txXfrm>
    </dsp:sp>
    <dsp:sp modelId="{C8687E86-FDEA-164A-83B6-FF2DF401E090}">
      <dsp:nvSpPr>
        <dsp:cNvPr id="0" name=""/>
        <dsp:cNvSpPr/>
      </dsp:nvSpPr>
      <dsp:spPr>
        <a:xfrm>
          <a:off x="449013" y="-44121"/>
          <a:ext cx="3099174" cy="172055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Set weight goal</a:t>
          </a:r>
        </a:p>
        <a:p>
          <a:pPr marL="114300" lvl="1" indent="-114300" algn="l" defTabSz="622300">
            <a:lnSpc>
              <a:spcPct val="90000"/>
            </a:lnSpc>
            <a:spcBef>
              <a:spcPct val="0"/>
            </a:spcBef>
            <a:spcAft>
              <a:spcPct val="15000"/>
            </a:spcAft>
            <a:buChar char="•"/>
          </a:pPr>
          <a:r>
            <a:rPr lang="en-US" sz="1400" b="1" kern="1200" dirty="0"/>
            <a:t>Review healthy weight ranges by height/age</a:t>
          </a:r>
        </a:p>
      </dsp:txBody>
      <dsp:txXfrm>
        <a:off x="486808" y="-6326"/>
        <a:ext cx="2093831" cy="1214827"/>
      </dsp:txXfrm>
    </dsp:sp>
    <dsp:sp modelId="{3A3A1B7A-0F79-6B42-848A-09B60C78EE18}">
      <dsp:nvSpPr>
        <dsp:cNvPr id="0" name=""/>
        <dsp:cNvSpPr/>
      </dsp:nvSpPr>
      <dsp:spPr>
        <a:xfrm>
          <a:off x="1720873" y="353283"/>
          <a:ext cx="2328127" cy="2328127"/>
        </a:xfrm>
        <a:prstGeom prst="pieWedg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b="1" kern="1200" dirty="0">
              <a:solidFill>
                <a:schemeClr val="tx1"/>
              </a:solidFill>
            </a:rPr>
            <a:t>Outcome Statement</a:t>
          </a:r>
        </a:p>
      </dsp:txBody>
      <dsp:txXfrm>
        <a:off x="2402766" y="1035176"/>
        <a:ext cx="1646234" cy="1646234"/>
      </dsp:txXfrm>
    </dsp:sp>
    <dsp:sp modelId="{CF78A4EF-8DF1-0440-8F13-D6AE24994A03}">
      <dsp:nvSpPr>
        <dsp:cNvPr id="0" name=""/>
        <dsp:cNvSpPr/>
      </dsp:nvSpPr>
      <dsp:spPr>
        <a:xfrm rot="5400000">
          <a:off x="4156535" y="353283"/>
          <a:ext cx="2328127" cy="2328127"/>
        </a:xfrm>
        <a:prstGeom prst="pieWedge">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r" defTabSz="933450">
            <a:lnSpc>
              <a:spcPct val="90000"/>
            </a:lnSpc>
            <a:spcBef>
              <a:spcPct val="0"/>
            </a:spcBef>
            <a:spcAft>
              <a:spcPct val="35000"/>
            </a:spcAft>
            <a:buNone/>
          </a:pPr>
          <a:r>
            <a:rPr lang="en-US" sz="2100" b="1" kern="1200" dirty="0">
              <a:solidFill>
                <a:schemeClr val="tx1"/>
              </a:solidFill>
            </a:rPr>
            <a:t>Assessment Method &amp; Criterion Statement</a:t>
          </a:r>
        </a:p>
      </dsp:txBody>
      <dsp:txXfrm rot="-5400000">
        <a:off x="4156535" y="1035176"/>
        <a:ext cx="1646234" cy="1646234"/>
      </dsp:txXfrm>
    </dsp:sp>
    <dsp:sp modelId="{8705B5FA-D648-234B-B1BB-7F02ADFBA227}">
      <dsp:nvSpPr>
        <dsp:cNvPr id="0" name=""/>
        <dsp:cNvSpPr/>
      </dsp:nvSpPr>
      <dsp:spPr>
        <a:xfrm rot="10800000">
          <a:off x="4156535" y="2788946"/>
          <a:ext cx="2328127" cy="2328127"/>
        </a:xfrm>
        <a:prstGeom prst="pieWedge">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r" defTabSz="933450">
            <a:lnSpc>
              <a:spcPct val="90000"/>
            </a:lnSpc>
            <a:spcBef>
              <a:spcPct val="0"/>
            </a:spcBef>
            <a:spcAft>
              <a:spcPct val="35000"/>
            </a:spcAft>
            <a:buNone/>
          </a:pPr>
          <a:r>
            <a:rPr lang="en-US" sz="2100" b="1" kern="1200" dirty="0">
              <a:solidFill>
                <a:schemeClr val="tx1"/>
              </a:solidFill>
            </a:rPr>
            <a:t>Results &amp; Evidence</a:t>
          </a:r>
        </a:p>
      </dsp:txBody>
      <dsp:txXfrm rot="10800000">
        <a:off x="4156535" y="2788946"/>
        <a:ext cx="1646234" cy="1646234"/>
      </dsp:txXfrm>
    </dsp:sp>
    <dsp:sp modelId="{9E7AFFBD-15C5-F443-A9F8-04A6B86E3A7B}">
      <dsp:nvSpPr>
        <dsp:cNvPr id="0" name=""/>
        <dsp:cNvSpPr/>
      </dsp:nvSpPr>
      <dsp:spPr>
        <a:xfrm rot="16200000">
          <a:off x="1720873" y="2788946"/>
          <a:ext cx="2328127" cy="2328127"/>
        </a:xfrm>
        <a:prstGeom prst="pieWedge">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b="1" kern="1200" dirty="0">
              <a:solidFill>
                <a:schemeClr val="tx1"/>
              </a:solidFill>
            </a:rPr>
            <a:t>Use of Results</a:t>
          </a:r>
        </a:p>
      </dsp:txBody>
      <dsp:txXfrm rot="5400000">
        <a:off x="2402766" y="2788946"/>
        <a:ext cx="1646234" cy="1646234"/>
      </dsp:txXfrm>
    </dsp:sp>
    <dsp:sp modelId="{563613AE-F4E2-7B47-B91D-DACECF79D238}">
      <dsp:nvSpPr>
        <dsp:cNvPr id="0" name=""/>
        <dsp:cNvSpPr/>
      </dsp:nvSpPr>
      <dsp:spPr>
        <a:xfrm>
          <a:off x="3549316" y="2202138"/>
          <a:ext cx="1082837" cy="941597"/>
        </a:xfrm>
        <a:prstGeom prst="circularArrow">
          <a:avLst/>
        </a:prstGeom>
        <a:solidFill>
          <a:srgbClr val="FF0000"/>
        </a:solidFill>
        <a:ln w="19050">
          <a:solidFill>
            <a:schemeClr val="tx1"/>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6DF7718-02C8-114F-BE3E-F620B4FD3D5D}">
      <dsp:nvSpPr>
        <dsp:cNvPr id="0" name=""/>
        <dsp:cNvSpPr/>
      </dsp:nvSpPr>
      <dsp:spPr>
        <a:xfrm rot="10800000">
          <a:off x="3573379" y="2398791"/>
          <a:ext cx="1082845" cy="941611"/>
        </a:xfrm>
        <a:prstGeom prst="circularArrow">
          <a:avLst/>
        </a:prstGeom>
        <a:solidFill>
          <a:srgbClr val="FF0000"/>
        </a:solidFill>
        <a:ln w="19050">
          <a:solidFill>
            <a:schemeClr val="tx1"/>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r>
              <a:rPr lang="en-US" dirty="0"/>
              <a:t>Institutional Effectiveness Training</a:t>
            </a:r>
          </a:p>
        </p:txBody>
      </p:sp>
      <p:sp>
        <p:nvSpPr>
          <p:cNvPr id="3" name="Date Placeholder 2"/>
          <p:cNvSpPr>
            <a:spLocks noGrp="1"/>
          </p:cNvSpPr>
          <p:nvPr>
            <p:ph type="dt" sz="quarter" idx="1"/>
          </p:nvPr>
        </p:nvSpPr>
        <p:spPr>
          <a:xfrm>
            <a:off x="3970939" y="0"/>
            <a:ext cx="3037840" cy="464820"/>
          </a:xfrm>
          <a:prstGeom prst="rect">
            <a:avLst/>
          </a:prstGeom>
        </p:spPr>
        <p:txBody>
          <a:bodyPr vert="horz" lIns="93176" tIns="46588" rIns="93176" bIns="46588" rtlCol="0"/>
          <a:lstStyle>
            <a:lvl1pPr algn="r">
              <a:defRPr sz="1200"/>
            </a:lvl1pPr>
          </a:lstStyle>
          <a:p>
            <a:r>
              <a:rPr lang="en-US" dirty="0"/>
              <a:t>9/9/2020</a:t>
            </a:r>
          </a:p>
        </p:txBody>
      </p:sp>
      <p:sp>
        <p:nvSpPr>
          <p:cNvPr id="4" name="Footer Placeholder 3"/>
          <p:cNvSpPr>
            <a:spLocks noGrp="1"/>
          </p:cNvSpPr>
          <p:nvPr>
            <p:ph type="ftr" sz="quarter" idx="2"/>
          </p:nvPr>
        </p:nvSpPr>
        <p:spPr>
          <a:xfrm>
            <a:off x="0" y="8829966"/>
            <a:ext cx="3037840" cy="464820"/>
          </a:xfrm>
          <a:prstGeom prst="rect">
            <a:avLst/>
          </a:prstGeom>
        </p:spPr>
        <p:txBody>
          <a:bodyPr vert="horz" lIns="93176" tIns="46588" rIns="93176" bIns="46588" rtlCol="0" anchor="b"/>
          <a:lstStyle>
            <a:lvl1pPr algn="l">
              <a:defRPr sz="1200"/>
            </a:lvl1pPr>
          </a:lstStyle>
          <a:p>
            <a:r>
              <a:rPr lang="en-US" dirty="0"/>
              <a:t>Office of University Accreditation, improve@unt.edu</a:t>
            </a:r>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3176" tIns="46588" rIns="93176" bIns="46588" rtlCol="0" anchor="b"/>
          <a:lstStyle>
            <a:lvl1pPr algn="r">
              <a:defRPr sz="1200"/>
            </a:lvl1pPr>
          </a:lstStyle>
          <a:p>
            <a:fld id="{D7A604AE-607F-1748-AF38-31532CAEAA69}" type="slidenum">
              <a:rPr lang="en-US" smtClean="0"/>
              <a:pPr/>
              <a:t>‹#›</a:t>
            </a:fld>
            <a:endParaRPr lang="en-US" dirty="0"/>
          </a:p>
        </p:txBody>
      </p:sp>
    </p:spTree>
    <p:extLst>
      <p:ext uri="{BB962C8B-B14F-4D97-AF65-F5344CB8AC3E}">
        <p14:creationId xmlns:p14="http://schemas.microsoft.com/office/powerpoint/2010/main" val="159352825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r>
              <a:rPr lang="en-US" dirty="0"/>
              <a:t>Institutional Effectiveness Training</a:t>
            </a:r>
          </a:p>
        </p:txBody>
      </p:sp>
      <p:sp>
        <p:nvSpPr>
          <p:cNvPr id="3" name="Date Placeholder 2"/>
          <p:cNvSpPr>
            <a:spLocks noGrp="1"/>
          </p:cNvSpPr>
          <p:nvPr>
            <p:ph type="dt" idx="1"/>
          </p:nvPr>
        </p:nvSpPr>
        <p:spPr>
          <a:xfrm>
            <a:off x="3970939" y="0"/>
            <a:ext cx="3037840" cy="464820"/>
          </a:xfrm>
          <a:prstGeom prst="rect">
            <a:avLst/>
          </a:prstGeom>
        </p:spPr>
        <p:txBody>
          <a:bodyPr vert="horz" lIns="93176" tIns="46588" rIns="93176" bIns="46588" rtlCol="0"/>
          <a:lstStyle>
            <a:lvl1pPr algn="r">
              <a:defRPr sz="1200"/>
            </a:lvl1pPr>
          </a:lstStyle>
          <a:p>
            <a:r>
              <a:rPr lang="en-US" dirty="0"/>
              <a:t>9/9/2020</a:t>
            </a: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6" tIns="46588" rIns="93176" bIns="4658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3176" tIns="46588" rIns="93176" bIns="46588" rtlCol="0" anchor="b"/>
          <a:lstStyle>
            <a:lvl1pPr algn="l">
              <a:defRPr sz="1200"/>
            </a:lvl1pPr>
          </a:lstStyle>
          <a:p>
            <a:r>
              <a:rPr lang="en-US" dirty="0"/>
              <a:t>Office of University Accreditation, improve@unt.edu</a:t>
            </a:r>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76" tIns="46588" rIns="93176" bIns="46588" rtlCol="0" anchor="b"/>
          <a:lstStyle>
            <a:lvl1pPr algn="r">
              <a:defRPr sz="1200"/>
            </a:lvl1pPr>
          </a:lstStyle>
          <a:p>
            <a:fld id="{461AB768-8DD1-0841-B818-06F39B1574B2}" type="slidenum">
              <a:rPr lang="en-US" smtClean="0"/>
              <a:pPr/>
              <a:t>‹#›</a:t>
            </a:fld>
            <a:endParaRPr lang="en-US" dirty="0"/>
          </a:p>
        </p:txBody>
      </p:sp>
    </p:spTree>
    <p:extLst>
      <p:ext uri="{BB962C8B-B14F-4D97-AF65-F5344CB8AC3E}">
        <p14:creationId xmlns:p14="http://schemas.microsoft.com/office/powerpoint/2010/main" val="1096936404"/>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62981BE5-7684-4F8A-9A00-91DD3F72D041}"/>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FA50CB6F-0E74-40D0-B6A8-79458012B905}"/>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C2BAA77E-950F-4080-8506-847C34A9E901}"/>
              </a:ext>
            </a:extLst>
          </p:cNvPr>
          <p:cNvSpPr>
            <a:spLocks noGrp="1"/>
          </p:cNvSpPr>
          <p:nvPr>
            <p:ph type="sldNum" sz="quarter" idx="5"/>
          </p:nvPr>
        </p:nvSpPr>
        <p:spPr/>
        <p:txBody>
          <a:bodyPr/>
          <a:lstStyle/>
          <a:p>
            <a:fld id="{461AB768-8DD1-0841-B818-06F39B1574B2}" type="slidenum">
              <a:rPr lang="en-US" smtClean="0"/>
              <a:pPr/>
              <a:t>1</a:t>
            </a:fld>
            <a:endParaRPr lang="en-US" dirty="0"/>
          </a:p>
        </p:txBody>
      </p:sp>
      <p:sp>
        <p:nvSpPr>
          <p:cNvPr id="7" name="Header Placeholder 6">
            <a:extLst>
              <a:ext uri="{FF2B5EF4-FFF2-40B4-BE49-F238E27FC236}">
                <a16:creationId xmlns:a16="http://schemas.microsoft.com/office/drawing/2014/main" id="{813BED47-533C-4EE9-A52B-C5D393D8CF04}"/>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1652577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Institutional Effectiveness Training</a:t>
            </a:r>
          </a:p>
        </p:txBody>
      </p:sp>
      <p:sp>
        <p:nvSpPr>
          <p:cNvPr id="5" name="Date Placeholder 4"/>
          <p:cNvSpPr>
            <a:spLocks noGrp="1"/>
          </p:cNvSpPr>
          <p:nvPr>
            <p:ph type="dt" idx="1"/>
          </p:nvPr>
        </p:nvSpPr>
        <p:spPr/>
        <p:txBody>
          <a:bodyPr/>
          <a:lstStyle/>
          <a:p>
            <a:r>
              <a:rPr lang="en-US" dirty="0"/>
              <a:t>9/9/2020</a:t>
            </a:r>
          </a:p>
        </p:txBody>
      </p:sp>
      <p:sp>
        <p:nvSpPr>
          <p:cNvPr id="6" name="Footer Placeholder 5"/>
          <p:cNvSpPr>
            <a:spLocks noGrp="1"/>
          </p:cNvSpPr>
          <p:nvPr>
            <p:ph type="ftr" sz="quarter" idx="4"/>
          </p:nvPr>
        </p:nvSpPr>
        <p:spPr/>
        <p:txBody>
          <a:bodyPr/>
          <a:lstStyle/>
          <a:p>
            <a:r>
              <a:rPr lang="en-US" dirty="0"/>
              <a:t>Office of University Accreditation, improve@unt.edu</a:t>
            </a:r>
          </a:p>
        </p:txBody>
      </p:sp>
      <p:sp>
        <p:nvSpPr>
          <p:cNvPr id="7" name="Slide Number Placeholder 6"/>
          <p:cNvSpPr>
            <a:spLocks noGrp="1"/>
          </p:cNvSpPr>
          <p:nvPr>
            <p:ph type="sldNum" sz="quarter" idx="5"/>
          </p:nvPr>
        </p:nvSpPr>
        <p:spPr/>
        <p:txBody>
          <a:bodyPr/>
          <a:lstStyle/>
          <a:p>
            <a:fld id="{461AB768-8DD1-0841-B818-06F39B1574B2}" type="slidenum">
              <a:rPr lang="en-US" smtClean="0"/>
              <a:pPr/>
              <a:t>11</a:t>
            </a:fld>
            <a:endParaRPr lang="en-US" dirty="0"/>
          </a:p>
        </p:txBody>
      </p:sp>
    </p:spTree>
    <p:extLst>
      <p:ext uri="{BB962C8B-B14F-4D97-AF65-F5344CB8AC3E}">
        <p14:creationId xmlns:p14="http://schemas.microsoft.com/office/powerpoint/2010/main" val="2735165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Institutional Effectiveness Training</a:t>
            </a:r>
          </a:p>
        </p:txBody>
      </p:sp>
      <p:sp>
        <p:nvSpPr>
          <p:cNvPr id="5" name="Date Placeholder 4"/>
          <p:cNvSpPr>
            <a:spLocks noGrp="1"/>
          </p:cNvSpPr>
          <p:nvPr>
            <p:ph type="dt" idx="1"/>
          </p:nvPr>
        </p:nvSpPr>
        <p:spPr/>
        <p:txBody>
          <a:bodyPr/>
          <a:lstStyle/>
          <a:p>
            <a:r>
              <a:rPr lang="en-US" dirty="0"/>
              <a:t>9/9/2020</a:t>
            </a:r>
          </a:p>
        </p:txBody>
      </p:sp>
      <p:sp>
        <p:nvSpPr>
          <p:cNvPr id="6" name="Footer Placeholder 5"/>
          <p:cNvSpPr>
            <a:spLocks noGrp="1"/>
          </p:cNvSpPr>
          <p:nvPr>
            <p:ph type="ftr" sz="quarter" idx="4"/>
          </p:nvPr>
        </p:nvSpPr>
        <p:spPr/>
        <p:txBody>
          <a:bodyPr/>
          <a:lstStyle/>
          <a:p>
            <a:r>
              <a:rPr lang="en-US" dirty="0"/>
              <a:t>Office of University Accreditation, improve@unt.edu</a:t>
            </a:r>
          </a:p>
        </p:txBody>
      </p:sp>
      <p:sp>
        <p:nvSpPr>
          <p:cNvPr id="7" name="Slide Number Placeholder 6"/>
          <p:cNvSpPr>
            <a:spLocks noGrp="1"/>
          </p:cNvSpPr>
          <p:nvPr>
            <p:ph type="sldNum" sz="quarter" idx="5"/>
          </p:nvPr>
        </p:nvSpPr>
        <p:spPr/>
        <p:txBody>
          <a:bodyPr/>
          <a:lstStyle/>
          <a:p>
            <a:fld id="{461AB768-8DD1-0841-B818-06F39B1574B2}" type="slidenum">
              <a:rPr lang="en-US" smtClean="0"/>
              <a:pPr/>
              <a:t>12</a:t>
            </a:fld>
            <a:endParaRPr lang="en-US" dirty="0"/>
          </a:p>
        </p:txBody>
      </p:sp>
    </p:spTree>
    <p:extLst>
      <p:ext uri="{BB962C8B-B14F-4D97-AF65-F5344CB8AC3E}">
        <p14:creationId xmlns:p14="http://schemas.microsoft.com/office/powerpoint/2010/main" val="3555401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8ADEC9-F0BF-4448-BD8E-8BBB06B6B2A0}" type="slidenum">
              <a:rPr lang="en-US" smtClean="0"/>
              <a:t>13</a:t>
            </a:fld>
            <a:endParaRPr lang="en-US" dirty="0"/>
          </a:p>
        </p:txBody>
      </p:sp>
      <p:sp>
        <p:nvSpPr>
          <p:cNvPr id="5" name="Date Placeholder 4">
            <a:extLst>
              <a:ext uri="{FF2B5EF4-FFF2-40B4-BE49-F238E27FC236}">
                <a16:creationId xmlns:a16="http://schemas.microsoft.com/office/drawing/2014/main" id="{797D2DC4-1DAA-4253-98D6-3F7B3FF544AF}"/>
              </a:ext>
            </a:extLst>
          </p:cNvPr>
          <p:cNvSpPr>
            <a:spLocks noGrp="1"/>
          </p:cNvSpPr>
          <p:nvPr>
            <p:ph type="dt" idx="1"/>
          </p:nvPr>
        </p:nvSpPr>
        <p:spPr/>
        <p:txBody>
          <a:bodyPr/>
          <a:lstStyle/>
          <a:p>
            <a:r>
              <a:rPr lang="en-US" dirty="0"/>
              <a:t>9/9/2020</a:t>
            </a:r>
          </a:p>
        </p:txBody>
      </p:sp>
      <p:sp>
        <p:nvSpPr>
          <p:cNvPr id="6" name="Footer Placeholder 5">
            <a:extLst>
              <a:ext uri="{FF2B5EF4-FFF2-40B4-BE49-F238E27FC236}">
                <a16:creationId xmlns:a16="http://schemas.microsoft.com/office/drawing/2014/main" id="{22AA6EFC-7237-499A-A8BD-E540D7DC52EF}"/>
              </a:ext>
            </a:extLst>
          </p:cNvPr>
          <p:cNvSpPr>
            <a:spLocks noGrp="1"/>
          </p:cNvSpPr>
          <p:nvPr>
            <p:ph type="ftr" sz="quarter" idx="4"/>
          </p:nvPr>
        </p:nvSpPr>
        <p:spPr/>
        <p:txBody>
          <a:bodyPr/>
          <a:lstStyle/>
          <a:p>
            <a:r>
              <a:rPr lang="en-US" dirty="0"/>
              <a:t>Office of University Accreditation, improve@unt.edu</a:t>
            </a:r>
          </a:p>
        </p:txBody>
      </p:sp>
      <p:sp>
        <p:nvSpPr>
          <p:cNvPr id="7" name="Header Placeholder 6">
            <a:extLst>
              <a:ext uri="{FF2B5EF4-FFF2-40B4-BE49-F238E27FC236}">
                <a16:creationId xmlns:a16="http://schemas.microsoft.com/office/drawing/2014/main" id="{060E3956-B9F5-4B75-AFF6-53CBF1909B3D}"/>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3988580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8ADEC9-F0BF-4448-BD8E-8BBB06B6B2A0}" type="slidenum">
              <a:rPr lang="en-US" smtClean="0"/>
              <a:t>14</a:t>
            </a:fld>
            <a:endParaRPr lang="en-US" dirty="0"/>
          </a:p>
        </p:txBody>
      </p:sp>
      <p:sp>
        <p:nvSpPr>
          <p:cNvPr id="5" name="Date Placeholder 4">
            <a:extLst>
              <a:ext uri="{FF2B5EF4-FFF2-40B4-BE49-F238E27FC236}">
                <a16:creationId xmlns:a16="http://schemas.microsoft.com/office/drawing/2014/main" id="{79E14066-269E-4412-BA19-E089DEB9C036}"/>
              </a:ext>
            </a:extLst>
          </p:cNvPr>
          <p:cNvSpPr>
            <a:spLocks noGrp="1"/>
          </p:cNvSpPr>
          <p:nvPr>
            <p:ph type="dt" idx="1"/>
          </p:nvPr>
        </p:nvSpPr>
        <p:spPr/>
        <p:txBody>
          <a:bodyPr/>
          <a:lstStyle/>
          <a:p>
            <a:r>
              <a:rPr lang="en-US" dirty="0"/>
              <a:t>9/9/2020</a:t>
            </a:r>
          </a:p>
        </p:txBody>
      </p:sp>
      <p:sp>
        <p:nvSpPr>
          <p:cNvPr id="6" name="Footer Placeholder 5">
            <a:extLst>
              <a:ext uri="{FF2B5EF4-FFF2-40B4-BE49-F238E27FC236}">
                <a16:creationId xmlns:a16="http://schemas.microsoft.com/office/drawing/2014/main" id="{66381A2D-B3AF-44AE-A897-CAD449F41841}"/>
              </a:ext>
            </a:extLst>
          </p:cNvPr>
          <p:cNvSpPr>
            <a:spLocks noGrp="1"/>
          </p:cNvSpPr>
          <p:nvPr>
            <p:ph type="ftr" sz="quarter" idx="4"/>
          </p:nvPr>
        </p:nvSpPr>
        <p:spPr/>
        <p:txBody>
          <a:bodyPr/>
          <a:lstStyle/>
          <a:p>
            <a:r>
              <a:rPr lang="en-US" dirty="0"/>
              <a:t>Office of University Accreditation, improve@unt.edu</a:t>
            </a:r>
          </a:p>
        </p:txBody>
      </p:sp>
      <p:sp>
        <p:nvSpPr>
          <p:cNvPr id="7" name="Header Placeholder 6">
            <a:extLst>
              <a:ext uri="{FF2B5EF4-FFF2-40B4-BE49-F238E27FC236}">
                <a16:creationId xmlns:a16="http://schemas.microsoft.com/office/drawing/2014/main" id="{C89640DB-AEE8-449C-81A9-9E902494BF91}"/>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2256801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Institutional Effectiveness Training</a:t>
            </a:r>
          </a:p>
        </p:txBody>
      </p:sp>
      <p:sp>
        <p:nvSpPr>
          <p:cNvPr id="5" name="Date Placeholder 4"/>
          <p:cNvSpPr>
            <a:spLocks noGrp="1"/>
          </p:cNvSpPr>
          <p:nvPr>
            <p:ph type="dt" idx="1"/>
          </p:nvPr>
        </p:nvSpPr>
        <p:spPr/>
        <p:txBody>
          <a:bodyPr/>
          <a:lstStyle/>
          <a:p>
            <a:r>
              <a:rPr lang="en-US" dirty="0"/>
              <a:t>9/9/2020</a:t>
            </a:r>
          </a:p>
        </p:txBody>
      </p:sp>
      <p:sp>
        <p:nvSpPr>
          <p:cNvPr id="6" name="Footer Placeholder 5"/>
          <p:cNvSpPr>
            <a:spLocks noGrp="1"/>
          </p:cNvSpPr>
          <p:nvPr>
            <p:ph type="ftr" sz="quarter" idx="4"/>
          </p:nvPr>
        </p:nvSpPr>
        <p:spPr/>
        <p:txBody>
          <a:bodyPr/>
          <a:lstStyle/>
          <a:p>
            <a:r>
              <a:rPr lang="en-US" dirty="0"/>
              <a:t>Office of University Accreditation, improve@unt.edu</a:t>
            </a:r>
          </a:p>
        </p:txBody>
      </p:sp>
      <p:sp>
        <p:nvSpPr>
          <p:cNvPr id="7" name="Slide Number Placeholder 6"/>
          <p:cNvSpPr>
            <a:spLocks noGrp="1"/>
          </p:cNvSpPr>
          <p:nvPr>
            <p:ph type="sldNum" sz="quarter" idx="5"/>
          </p:nvPr>
        </p:nvSpPr>
        <p:spPr/>
        <p:txBody>
          <a:bodyPr/>
          <a:lstStyle/>
          <a:p>
            <a:fld id="{461AB768-8DD1-0841-B818-06F39B1574B2}" type="slidenum">
              <a:rPr lang="en-US" smtClean="0"/>
              <a:pPr/>
              <a:t>15</a:t>
            </a:fld>
            <a:endParaRPr lang="en-US" dirty="0"/>
          </a:p>
        </p:txBody>
      </p:sp>
    </p:spTree>
    <p:extLst>
      <p:ext uri="{BB962C8B-B14F-4D97-AF65-F5344CB8AC3E}">
        <p14:creationId xmlns:p14="http://schemas.microsoft.com/office/powerpoint/2010/main" val="362586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Institutional Effectiveness Training</a:t>
            </a:r>
          </a:p>
        </p:txBody>
      </p:sp>
      <p:sp>
        <p:nvSpPr>
          <p:cNvPr id="5" name="Date Placeholder 4"/>
          <p:cNvSpPr>
            <a:spLocks noGrp="1"/>
          </p:cNvSpPr>
          <p:nvPr>
            <p:ph type="dt" idx="1"/>
          </p:nvPr>
        </p:nvSpPr>
        <p:spPr/>
        <p:txBody>
          <a:bodyPr/>
          <a:lstStyle/>
          <a:p>
            <a:r>
              <a:rPr lang="en-US" dirty="0"/>
              <a:t>9/9/2020</a:t>
            </a:r>
          </a:p>
        </p:txBody>
      </p:sp>
      <p:sp>
        <p:nvSpPr>
          <p:cNvPr id="6" name="Footer Placeholder 5"/>
          <p:cNvSpPr>
            <a:spLocks noGrp="1"/>
          </p:cNvSpPr>
          <p:nvPr>
            <p:ph type="ftr" sz="quarter" idx="4"/>
          </p:nvPr>
        </p:nvSpPr>
        <p:spPr/>
        <p:txBody>
          <a:bodyPr/>
          <a:lstStyle/>
          <a:p>
            <a:r>
              <a:rPr lang="en-US" dirty="0"/>
              <a:t>Office of University Accreditation, improve@unt.edu</a:t>
            </a:r>
          </a:p>
        </p:txBody>
      </p:sp>
      <p:sp>
        <p:nvSpPr>
          <p:cNvPr id="7" name="Slide Number Placeholder 6"/>
          <p:cNvSpPr>
            <a:spLocks noGrp="1"/>
          </p:cNvSpPr>
          <p:nvPr>
            <p:ph type="sldNum" sz="quarter" idx="5"/>
          </p:nvPr>
        </p:nvSpPr>
        <p:spPr/>
        <p:txBody>
          <a:bodyPr/>
          <a:lstStyle/>
          <a:p>
            <a:fld id="{461AB768-8DD1-0841-B818-06F39B1574B2}" type="slidenum">
              <a:rPr lang="en-US" smtClean="0"/>
              <a:pPr/>
              <a:t>16</a:t>
            </a:fld>
            <a:endParaRPr lang="en-US" dirty="0"/>
          </a:p>
        </p:txBody>
      </p:sp>
    </p:spTree>
    <p:extLst>
      <p:ext uri="{BB962C8B-B14F-4D97-AF65-F5344CB8AC3E}">
        <p14:creationId xmlns:p14="http://schemas.microsoft.com/office/powerpoint/2010/main" val="3034316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Institutional Effectiveness Training</a:t>
            </a:r>
          </a:p>
        </p:txBody>
      </p:sp>
      <p:sp>
        <p:nvSpPr>
          <p:cNvPr id="5" name="Date Placeholder 4"/>
          <p:cNvSpPr>
            <a:spLocks noGrp="1"/>
          </p:cNvSpPr>
          <p:nvPr>
            <p:ph type="dt" idx="1"/>
          </p:nvPr>
        </p:nvSpPr>
        <p:spPr/>
        <p:txBody>
          <a:bodyPr/>
          <a:lstStyle/>
          <a:p>
            <a:r>
              <a:rPr lang="en-US" dirty="0"/>
              <a:t>9/9/2020</a:t>
            </a:r>
          </a:p>
        </p:txBody>
      </p:sp>
      <p:sp>
        <p:nvSpPr>
          <p:cNvPr id="6" name="Footer Placeholder 5"/>
          <p:cNvSpPr>
            <a:spLocks noGrp="1"/>
          </p:cNvSpPr>
          <p:nvPr>
            <p:ph type="ftr" sz="quarter" idx="4"/>
          </p:nvPr>
        </p:nvSpPr>
        <p:spPr/>
        <p:txBody>
          <a:bodyPr/>
          <a:lstStyle/>
          <a:p>
            <a:r>
              <a:rPr lang="en-US" dirty="0"/>
              <a:t>Office of University Accreditation, improve@unt.edu</a:t>
            </a:r>
          </a:p>
        </p:txBody>
      </p:sp>
      <p:sp>
        <p:nvSpPr>
          <p:cNvPr id="7" name="Slide Number Placeholder 6"/>
          <p:cNvSpPr>
            <a:spLocks noGrp="1"/>
          </p:cNvSpPr>
          <p:nvPr>
            <p:ph type="sldNum" sz="quarter" idx="5"/>
          </p:nvPr>
        </p:nvSpPr>
        <p:spPr/>
        <p:txBody>
          <a:bodyPr/>
          <a:lstStyle/>
          <a:p>
            <a:fld id="{461AB768-8DD1-0841-B818-06F39B1574B2}" type="slidenum">
              <a:rPr lang="en-US" smtClean="0"/>
              <a:pPr/>
              <a:t>17</a:t>
            </a:fld>
            <a:endParaRPr lang="en-US" dirty="0"/>
          </a:p>
        </p:txBody>
      </p:sp>
    </p:spTree>
    <p:extLst>
      <p:ext uri="{BB962C8B-B14F-4D97-AF65-F5344CB8AC3E}">
        <p14:creationId xmlns:p14="http://schemas.microsoft.com/office/powerpoint/2010/main" val="3232463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4F0FBD-6817-49DF-A450-1D283084D7C3}" type="slidenum">
              <a:rPr lang="en-US" smtClean="0"/>
              <a:t>18</a:t>
            </a:fld>
            <a:endParaRPr lang="en-US" dirty="0"/>
          </a:p>
        </p:txBody>
      </p:sp>
      <p:sp>
        <p:nvSpPr>
          <p:cNvPr id="6" name="Date Placeholder 5"/>
          <p:cNvSpPr>
            <a:spLocks noGrp="1"/>
          </p:cNvSpPr>
          <p:nvPr>
            <p:ph type="dt" idx="11"/>
          </p:nvPr>
        </p:nvSpPr>
        <p:spPr/>
        <p:txBody>
          <a:bodyPr/>
          <a:lstStyle/>
          <a:p>
            <a:r>
              <a:rPr lang="en-US" dirty="0"/>
              <a:t>9/9/2020</a:t>
            </a:r>
          </a:p>
        </p:txBody>
      </p:sp>
      <p:sp>
        <p:nvSpPr>
          <p:cNvPr id="5" name="Footer Placeholder 4">
            <a:extLst>
              <a:ext uri="{FF2B5EF4-FFF2-40B4-BE49-F238E27FC236}">
                <a16:creationId xmlns:a16="http://schemas.microsoft.com/office/drawing/2014/main" id="{9A0A9E5F-A3F4-42E4-9C5B-F4AD8D4031F7}"/>
              </a:ext>
            </a:extLst>
          </p:cNvPr>
          <p:cNvSpPr>
            <a:spLocks noGrp="1"/>
          </p:cNvSpPr>
          <p:nvPr>
            <p:ph type="ftr" sz="quarter" idx="4"/>
          </p:nvPr>
        </p:nvSpPr>
        <p:spPr/>
        <p:txBody>
          <a:bodyPr/>
          <a:lstStyle/>
          <a:p>
            <a:r>
              <a:rPr lang="en-US" dirty="0"/>
              <a:t>Office of University Accreditation, improve@unt.edu</a:t>
            </a:r>
          </a:p>
        </p:txBody>
      </p:sp>
      <p:sp>
        <p:nvSpPr>
          <p:cNvPr id="7" name="Header Placeholder 6">
            <a:extLst>
              <a:ext uri="{FF2B5EF4-FFF2-40B4-BE49-F238E27FC236}">
                <a16:creationId xmlns:a16="http://schemas.microsoft.com/office/drawing/2014/main" id="{C6A3F88B-74E6-4E3D-BC3C-64C7EFF6AF19}"/>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2383893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AF587A28-0A75-4E0F-974C-64A2F8DB306A}"/>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45CECB83-98BB-464D-A249-39DC97A341D4}"/>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B858F7F8-F6A5-4B0F-83CC-A22BD7380924}"/>
              </a:ext>
            </a:extLst>
          </p:cNvPr>
          <p:cNvSpPr>
            <a:spLocks noGrp="1"/>
          </p:cNvSpPr>
          <p:nvPr>
            <p:ph type="sldNum" sz="quarter" idx="5"/>
          </p:nvPr>
        </p:nvSpPr>
        <p:spPr/>
        <p:txBody>
          <a:bodyPr/>
          <a:lstStyle/>
          <a:p>
            <a:fld id="{461AB768-8DD1-0841-B818-06F39B1574B2}" type="slidenum">
              <a:rPr lang="en-US" smtClean="0"/>
              <a:pPr/>
              <a:t>19</a:t>
            </a:fld>
            <a:endParaRPr lang="en-US" dirty="0"/>
          </a:p>
        </p:txBody>
      </p:sp>
      <p:sp>
        <p:nvSpPr>
          <p:cNvPr id="7" name="Header Placeholder 6">
            <a:extLst>
              <a:ext uri="{FF2B5EF4-FFF2-40B4-BE49-F238E27FC236}">
                <a16:creationId xmlns:a16="http://schemas.microsoft.com/office/drawing/2014/main" id="{FDD19BFC-BFF1-472E-AC4F-994116AC1C7A}"/>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4195056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2C062F3E-C8F5-4E09-8ED5-E335194B8852}"/>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5E1504EB-04E1-4EA1-9995-DF94B921D9D6}"/>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95201ED9-E7D2-4770-9942-7227BC4BE43B}"/>
              </a:ext>
            </a:extLst>
          </p:cNvPr>
          <p:cNvSpPr>
            <a:spLocks noGrp="1"/>
          </p:cNvSpPr>
          <p:nvPr>
            <p:ph type="sldNum" sz="quarter" idx="5"/>
          </p:nvPr>
        </p:nvSpPr>
        <p:spPr/>
        <p:txBody>
          <a:bodyPr/>
          <a:lstStyle/>
          <a:p>
            <a:fld id="{461AB768-8DD1-0841-B818-06F39B1574B2}" type="slidenum">
              <a:rPr lang="en-US" smtClean="0"/>
              <a:pPr/>
              <a:t>20</a:t>
            </a:fld>
            <a:endParaRPr lang="en-US" dirty="0"/>
          </a:p>
        </p:txBody>
      </p:sp>
      <p:sp>
        <p:nvSpPr>
          <p:cNvPr id="7" name="Header Placeholder 6">
            <a:extLst>
              <a:ext uri="{FF2B5EF4-FFF2-40B4-BE49-F238E27FC236}">
                <a16:creationId xmlns:a16="http://schemas.microsoft.com/office/drawing/2014/main" id="{28FAD50C-2A4C-4446-B509-BE7035C4C7BC}"/>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3572147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1A172317-F80B-4C10-8531-4AA3B3C2BA53}"/>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FC276373-0041-4B31-9ED6-334BF34C1D70}"/>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2BDAA14B-E4E8-4ECB-B256-5BABE7DF07D2}"/>
              </a:ext>
            </a:extLst>
          </p:cNvPr>
          <p:cNvSpPr>
            <a:spLocks noGrp="1"/>
          </p:cNvSpPr>
          <p:nvPr>
            <p:ph type="sldNum" sz="quarter" idx="5"/>
          </p:nvPr>
        </p:nvSpPr>
        <p:spPr/>
        <p:txBody>
          <a:bodyPr/>
          <a:lstStyle/>
          <a:p>
            <a:fld id="{461AB768-8DD1-0841-B818-06F39B1574B2}" type="slidenum">
              <a:rPr lang="en-US" smtClean="0"/>
              <a:pPr/>
              <a:t>2</a:t>
            </a:fld>
            <a:endParaRPr lang="en-US" dirty="0"/>
          </a:p>
        </p:txBody>
      </p:sp>
      <p:sp>
        <p:nvSpPr>
          <p:cNvPr id="7" name="Header Placeholder 6">
            <a:extLst>
              <a:ext uri="{FF2B5EF4-FFF2-40B4-BE49-F238E27FC236}">
                <a16:creationId xmlns:a16="http://schemas.microsoft.com/office/drawing/2014/main" id="{B45A5B23-13B0-4B05-AA19-EDA63DF67403}"/>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1611877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FD9B0DEC-F5F0-4D5E-8A5C-D93006A9E006}"/>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9881BEA5-C0EE-4A24-BAB1-F11C598DFA14}"/>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16920507-1F82-435C-A9B7-90B30422D27D}"/>
              </a:ext>
            </a:extLst>
          </p:cNvPr>
          <p:cNvSpPr>
            <a:spLocks noGrp="1"/>
          </p:cNvSpPr>
          <p:nvPr>
            <p:ph type="sldNum" sz="quarter" idx="5"/>
          </p:nvPr>
        </p:nvSpPr>
        <p:spPr/>
        <p:txBody>
          <a:bodyPr/>
          <a:lstStyle/>
          <a:p>
            <a:fld id="{461AB768-8DD1-0841-B818-06F39B1574B2}" type="slidenum">
              <a:rPr lang="en-US" smtClean="0"/>
              <a:pPr/>
              <a:t>21</a:t>
            </a:fld>
            <a:endParaRPr lang="en-US" dirty="0"/>
          </a:p>
        </p:txBody>
      </p:sp>
      <p:sp>
        <p:nvSpPr>
          <p:cNvPr id="7" name="Header Placeholder 6">
            <a:extLst>
              <a:ext uri="{FF2B5EF4-FFF2-40B4-BE49-F238E27FC236}">
                <a16:creationId xmlns:a16="http://schemas.microsoft.com/office/drawing/2014/main" id="{46B27EB1-1E17-4C09-8DC7-12C7AA47620D}"/>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2410338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0603EE8B-30DA-483A-8BD6-7A7B378B3369}"/>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67DB0610-2821-4318-B714-C1909F5CF663}"/>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8AC5E2C8-1005-490F-8358-2B91B87A38FB}"/>
              </a:ext>
            </a:extLst>
          </p:cNvPr>
          <p:cNvSpPr>
            <a:spLocks noGrp="1"/>
          </p:cNvSpPr>
          <p:nvPr>
            <p:ph type="sldNum" sz="quarter" idx="5"/>
          </p:nvPr>
        </p:nvSpPr>
        <p:spPr/>
        <p:txBody>
          <a:bodyPr/>
          <a:lstStyle/>
          <a:p>
            <a:fld id="{461AB768-8DD1-0841-B818-06F39B1574B2}" type="slidenum">
              <a:rPr lang="en-US" smtClean="0"/>
              <a:pPr/>
              <a:t>22</a:t>
            </a:fld>
            <a:endParaRPr lang="en-US" dirty="0"/>
          </a:p>
        </p:txBody>
      </p:sp>
      <p:sp>
        <p:nvSpPr>
          <p:cNvPr id="7" name="Header Placeholder 6">
            <a:extLst>
              <a:ext uri="{FF2B5EF4-FFF2-40B4-BE49-F238E27FC236}">
                <a16:creationId xmlns:a16="http://schemas.microsoft.com/office/drawing/2014/main" id="{B0BDC0EE-4730-4276-BF88-08C67446BF10}"/>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2296089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D26E32A3-B5F8-43D6-AEC5-37ECA15CB20E}"/>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4027D649-AA79-40C5-968B-255FE8B3DBB9}"/>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3F4DA12B-1861-4D52-BC88-CEB650336968}"/>
              </a:ext>
            </a:extLst>
          </p:cNvPr>
          <p:cNvSpPr>
            <a:spLocks noGrp="1"/>
          </p:cNvSpPr>
          <p:nvPr>
            <p:ph type="sldNum" sz="quarter" idx="5"/>
          </p:nvPr>
        </p:nvSpPr>
        <p:spPr/>
        <p:txBody>
          <a:bodyPr/>
          <a:lstStyle/>
          <a:p>
            <a:fld id="{461AB768-8DD1-0841-B818-06F39B1574B2}" type="slidenum">
              <a:rPr lang="en-US" smtClean="0"/>
              <a:pPr/>
              <a:t>23</a:t>
            </a:fld>
            <a:endParaRPr lang="en-US" dirty="0"/>
          </a:p>
        </p:txBody>
      </p:sp>
      <p:sp>
        <p:nvSpPr>
          <p:cNvPr id="7" name="Header Placeholder 6">
            <a:extLst>
              <a:ext uri="{FF2B5EF4-FFF2-40B4-BE49-F238E27FC236}">
                <a16:creationId xmlns:a16="http://schemas.microsoft.com/office/drawing/2014/main" id="{EA832882-35EC-47AF-A66D-3876DA9704F8}"/>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1659938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B2BE6AF4-3CDE-4688-A329-D2BF301D6827}"/>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ED354DFD-5282-4BB6-AE42-1A08B601151D}"/>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8EB63812-E9B2-4174-8ED9-D77CAD23A451}"/>
              </a:ext>
            </a:extLst>
          </p:cNvPr>
          <p:cNvSpPr>
            <a:spLocks noGrp="1"/>
          </p:cNvSpPr>
          <p:nvPr>
            <p:ph type="sldNum" sz="quarter" idx="5"/>
          </p:nvPr>
        </p:nvSpPr>
        <p:spPr/>
        <p:txBody>
          <a:bodyPr/>
          <a:lstStyle/>
          <a:p>
            <a:fld id="{461AB768-8DD1-0841-B818-06F39B1574B2}" type="slidenum">
              <a:rPr lang="en-US" smtClean="0"/>
              <a:pPr/>
              <a:t>24</a:t>
            </a:fld>
            <a:endParaRPr lang="en-US" dirty="0"/>
          </a:p>
        </p:txBody>
      </p:sp>
      <p:sp>
        <p:nvSpPr>
          <p:cNvPr id="7" name="Header Placeholder 6">
            <a:extLst>
              <a:ext uri="{FF2B5EF4-FFF2-40B4-BE49-F238E27FC236}">
                <a16:creationId xmlns:a16="http://schemas.microsoft.com/office/drawing/2014/main" id="{C65D223A-76EC-471F-AB39-68A75D32C40D}"/>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648157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4F0FBD-6817-49DF-A450-1D283084D7C3}" type="slidenum">
              <a:rPr lang="en-US" smtClean="0"/>
              <a:t>25</a:t>
            </a:fld>
            <a:endParaRPr lang="en-US" dirty="0"/>
          </a:p>
        </p:txBody>
      </p:sp>
      <p:sp>
        <p:nvSpPr>
          <p:cNvPr id="6" name="Date Placeholder 5"/>
          <p:cNvSpPr>
            <a:spLocks noGrp="1"/>
          </p:cNvSpPr>
          <p:nvPr>
            <p:ph type="dt" idx="11"/>
          </p:nvPr>
        </p:nvSpPr>
        <p:spPr/>
        <p:txBody>
          <a:bodyPr/>
          <a:lstStyle/>
          <a:p>
            <a:r>
              <a:rPr lang="en-US" dirty="0"/>
              <a:t>9/9/2020</a:t>
            </a:r>
          </a:p>
        </p:txBody>
      </p:sp>
      <p:sp>
        <p:nvSpPr>
          <p:cNvPr id="5" name="Footer Placeholder 4">
            <a:extLst>
              <a:ext uri="{FF2B5EF4-FFF2-40B4-BE49-F238E27FC236}">
                <a16:creationId xmlns:a16="http://schemas.microsoft.com/office/drawing/2014/main" id="{0FD8D781-0113-435C-A89F-354F158597DB}"/>
              </a:ext>
            </a:extLst>
          </p:cNvPr>
          <p:cNvSpPr>
            <a:spLocks noGrp="1"/>
          </p:cNvSpPr>
          <p:nvPr>
            <p:ph type="ftr" sz="quarter" idx="4"/>
          </p:nvPr>
        </p:nvSpPr>
        <p:spPr/>
        <p:txBody>
          <a:bodyPr/>
          <a:lstStyle/>
          <a:p>
            <a:r>
              <a:rPr lang="en-US" dirty="0"/>
              <a:t>Office of University Accreditation, improve@unt.edu</a:t>
            </a:r>
          </a:p>
        </p:txBody>
      </p:sp>
      <p:sp>
        <p:nvSpPr>
          <p:cNvPr id="7" name="Header Placeholder 6">
            <a:extLst>
              <a:ext uri="{FF2B5EF4-FFF2-40B4-BE49-F238E27FC236}">
                <a16:creationId xmlns:a16="http://schemas.microsoft.com/office/drawing/2014/main" id="{2BA1A99E-6166-4311-9399-CFFD111DC48F}"/>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1413331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DBA64FC3-7BFA-428F-A04B-6F99284E937D}"/>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A0EFEC59-5073-4975-A370-A93D7C77CD96}"/>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E348FE26-9C40-4E2A-A39F-A0842985C2EE}"/>
              </a:ext>
            </a:extLst>
          </p:cNvPr>
          <p:cNvSpPr>
            <a:spLocks noGrp="1"/>
          </p:cNvSpPr>
          <p:nvPr>
            <p:ph type="sldNum" sz="quarter" idx="5"/>
          </p:nvPr>
        </p:nvSpPr>
        <p:spPr/>
        <p:txBody>
          <a:bodyPr/>
          <a:lstStyle/>
          <a:p>
            <a:fld id="{461AB768-8DD1-0841-B818-06F39B1574B2}" type="slidenum">
              <a:rPr lang="en-US" smtClean="0"/>
              <a:pPr/>
              <a:t>26</a:t>
            </a:fld>
            <a:endParaRPr lang="en-US" dirty="0"/>
          </a:p>
        </p:txBody>
      </p:sp>
      <p:sp>
        <p:nvSpPr>
          <p:cNvPr id="7" name="Header Placeholder 6">
            <a:extLst>
              <a:ext uri="{FF2B5EF4-FFF2-40B4-BE49-F238E27FC236}">
                <a16:creationId xmlns:a16="http://schemas.microsoft.com/office/drawing/2014/main" id="{EB67B46A-77F0-48A4-9404-509A7EAA77F4}"/>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2570493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4F0FBD-6817-49DF-A450-1D283084D7C3}" type="slidenum">
              <a:rPr lang="en-US" smtClean="0"/>
              <a:t>27</a:t>
            </a:fld>
            <a:endParaRPr lang="en-US" dirty="0"/>
          </a:p>
        </p:txBody>
      </p:sp>
      <p:sp>
        <p:nvSpPr>
          <p:cNvPr id="6" name="Date Placeholder 5"/>
          <p:cNvSpPr>
            <a:spLocks noGrp="1"/>
          </p:cNvSpPr>
          <p:nvPr>
            <p:ph type="dt" idx="11"/>
          </p:nvPr>
        </p:nvSpPr>
        <p:spPr/>
        <p:txBody>
          <a:bodyPr/>
          <a:lstStyle/>
          <a:p>
            <a:r>
              <a:rPr lang="en-US" dirty="0"/>
              <a:t>9/9/2020</a:t>
            </a:r>
          </a:p>
        </p:txBody>
      </p:sp>
      <p:sp>
        <p:nvSpPr>
          <p:cNvPr id="5" name="Footer Placeholder 4">
            <a:extLst>
              <a:ext uri="{FF2B5EF4-FFF2-40B4-BE49-F238E27FC236}">
                <a16:creationId xmlns:a16="http://schemas.microsoft.com/office/drawing/2014/main" id="{28AEAC0A-1363-4062-BC0B-86B612C7558E}"/>
              </a:ext>
            </a:extLst>
          </p:cNvPr>
          <p:cNvSpPr>
            <a:spLocks noGrp="1"/>
          </p:cNvSpPr>
          <p:nvPr>
            <p:ph type="ftr" sz="quarter" idx="4"/>
          </p:nvPr>
        </p:nvSpPr>
        <p:spPr/>
        <p:txBody>
          <a:bodyPr/>
          <a:lstStyle/>
          <a:p>
            <a:r>
              <a:rPr lang="en-US" dirty="0"/>
              <a:t>Office of University Accreditation, improve@unt.edu</a:t>
            </a:r>
          </a:p>
        </p:txBody>
      </p:sp>
      <p:sp>
        <p:nvSpPr>
          <p:cNvPr id="7" name="Header Placeholder 6">
            <a:extLst>
              <a:ext uri="{FF2B5EF4-FFF2-40B4-BE49-F238E27FC236}">
                <a16:creationId xmlns:a16="http://schemas.microsoft.com/office/drawing/2014/main" id="{BB2B02A9-3DF0-438A-B240-8E902B5F7A34}"/>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2678282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99104445-98A2-400F-A28A-1E2339C08411}"/>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694CC8CE-8EF8-41A3-BBC9-9D549068B55C}"/>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C6DD608F-D28E-4BFB-B752-077A54B2DBF5}"/>
              </a:ext>
            </a:extLst>
          </p:cNvPr>
          <p:cNvSpPr>
            <a:spLocks noGrp="1"/>
          </p:cNvSpPr>
          <p:nvPr>
            <p:ph type="sldNum" sz="quarter" idx="5"/>
          </p:nvPr>
        </p:nvSpPr>
        <p:spPr/>
        <p:txBody>
          <a:bodyPr/>
          <a:lstStyle/>
          <a:p>
            <a:fld id="{461AB768-8DD1-0841-B818-06F39B1574B2}" type="slidenum">
              <a:rPr lang="en-US" smtClean="0"/>
              <a:pPr/>
              <a:t>28</a:t>
            </a:fld>
            <a:endParaRPr lang="en-US" dirty="0"/>
          </a:p>
        </p:txBody>
      </p:sp>
      <p:sp>
        <p:nvSpPr>
          <p:cNvPr id="7" name="Header Placeholder 6">
            <a:extLst>
              <a:ext uri="{FF2B5EF4-FFF2-40B4-BE49-F238E27FC236}">
                <a16:creationId xmlns:a16="http://schemas.microsoft.com/office/drawing/2014/main" id="{07813CCC-1BF3-41C4-A672-E325946CE440}"/>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3187068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4F0FBD-6817-49DF-A450-1D283084D7C3}" type="slidenum">
              <a:rPr lang="en-US" smtClean="0"/>
              <a:t>29</a:t>
            </a:fld>
            <a:endParaRPr lang="en-US" dirty="0"/>
          </a:p>
        </p:txBody>
      </p:sp>
      <p:sp>
        <p:nvSpPr>
          <p:cNvPr id="6" name="Date Placeholder 5"/>
          <p:cNvSpPr>
            <a:spLocks noGrp="1"/>
          </p:cNvSpPr>
          <p:nvPr>
            <p:ph type="dt" idx="11"/>
          </p:nvPr>
        </p:nvSpPr>
        <p:spPr/>
        <p:txBody>
          <a:bodyPr/>
          <a:lstStyle/>
          <a:p>
            <a:r>
              <a:rPr lang="en-US" dirty="0"/>
              <a:t>9/9/2020</a:t>
            </a:r>
          </a:p>
        </p:txBody>
      </p:sp>
      <p:sp>
        <p:nvSpPr>
          <p:cNvPr id="5" name="Footer Placeholder 4">
            <a:extLst>
              <a:ext uri="{FF2B5EF4-FFF2-40B4-BE49-F238E27FC236}">
                <a16:creationId xmlns:a16="http://schemas.microsoft.com/office/drawing/2014/main" id="{559FBC6A-799B-4847-A595-27E25910D217}"/>
              </a:ext>
            </a:extLst>
          </p:cNvPr>
          <p:cNvSpPr>
            <a:spLocks noGrp="1"/>
          </p:cNvSpPr>
          <p:nvPr>
            <p:ph type="ftr" sz="quarter" idx="4"/>
          </p:nvPr>
        </p:nvSpPr>
        <p:spPr/>
        <p:txBody>
          <a:bodyPr/>
          <a:lstStyle/>
          <a:p>
            <a:r>
              <a:rPr lang="en-US" dirty="0"/>
              <a:t>Office of University Accreditation, improve@unt.edu</a:t>
            </a:r>
          </a:p>
        </p:txBody>
      </p:sp>
      <p:sp>
        <p:nvSpPr>
          <p:cNvPr id="7" name="Header Placeholder 6">
            <a:extLst>
              <a:ext uri="{FF2B5EF4-FFF2-40B4-BE49-F238E27FC236}">
                <a16:creationId xmlns:a16="http://schemas.microsoft.com/office/drawing/2014/main" id="{4A1DDE64-2E6E-41F8-8229-71039625ABE8}"/>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4146787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635F3DEA-84B5-40D8-BCD9-FC7DDDC00401}"/>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36571924-5B63-4BCF-AE13-BAEAB7EB433B}"/>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28A41551-00E1-4858-A2B5-019C1B69FC2A}"/>
              </a:ext>
            </a:extLst>
          </p:cNvPr>
          <p:cNvSpPr>
            <a:spLocks noGrp="1"/>
          </p:cNvSpPr>
          <p:nvPr>
            <p:ph type="sldNum" sz="quarter" idx="5"/>
          </p:nvPr>
        </p:nvSpPr>
        <p:spPr/>
        <p:txBody>
          <a:bodyPr/>
          <a:lstStyle/>
          <a:p>
            <a:fld id="{461AB768-8DD1-0841-B818-06F39B1574B2}" type="slidenum">
              <a:rPr lang="en-US" smtClean="0"/>
              <a:pPr/>
              <a:t>30</a:t>
            </a:fld>
            <a:endParaRPr lang="en-US" dirty="0"/>
          </a:p>
        </p:txBody>
      </p:sp>
      <p:sp>
        <p:nvSpPr>
          <p:cNvPr id="7" name="Header Placeholder 6">
            <a:extLst>
              <a:ext uri="{FF2B5EF4-FFF2-40B4-BE49-F238E27FC236}">
                <a16:creationId xmlns:a16="http://schemas.microsoft.com/office/drawing/2014/main" id="{0463D42C-D9C7-423F-AF4F-556C3A87AD7E}"/>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1213266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Institutional Effectiveness Training</a:t>
            </a:r>
          </a:p>
        </p:txBody>
      </p:sp>
      <p:sp>
        <p:nvSpPr>
          <p:cNvPr id="5" name="Date Placeholder 4"/>
          <p:cNvSpPr>
            <a:spLocks noGrp="1"/>
          </p:cNvSpPr>
          <p:nvPr>
            <p:ph type="dt" idx="1"/>
          </p:nvPr>
        </p:nvSpPr>
        <p:spPr/>
        <p:txBody>
          <a:bodyPr/>
          <a:lstStyle/>
          <a:p>
            <a:r>
              <a:rPr lang="en-US" dirty="0"/>
              <a:t>9/9/2020</a:t>
            </a:r>
          </a:p>
        </p:txBody>
      </p:sp>
      <p:sp>
        <p:nvSpPr>
          <p:cNvPr id="6" name="Footer Placeholder 5"/>
          <p:cNvSpPr>
            <a:spLocks noGrp="1"/>
          </p:cNvSpPr>
          <p:nvPr>
            <p:ph type="ftr" sz="quarter" idx="4"/>
          </p:nvPr>
        </p:nvSpPr>
        <p:spPr/>
        <p:txBody>
          <a:bodyPr/>
          <a:lstStyle/>
          <a:p>
            <a:r>
              <a:rPr lang="en-US" dirty="0"/>
              <a:t>Office of University Accreditation, improve@unt.edu</a:t>
            </a:r>
          </a:p>
        </p:txBody>
      </p:sp>
      <p:sp>
        <p:nvSpPr>
          <p:cNvPr id="7" name="Slide Number Placeholder 6"/>
          <p:cNvSpPr>
            <a:spLocks noGrp="1"/>
          </p:cNvSpPr>
          <p:nvPr>
            <p:ph type="sldNum" sz="quarter" idx="5"/>
          </p:nvPr>
        </p:nvSpPr>
        <p:spPr/>
        <p:txBody>
          <a:bodyPr/>
          <a:lstStyle/>
          <a:p>
            <a:fld id="{461AB768-8DD1-0841-B818-06F39B1574B2}" type="slidenum">
              <a:rPr lang="en-US" smtClean="0"/>
              <a:pPr/>
              <a:t>3</a:t>
            </a:fld>
            <a:endParaRPr lang="en-US" dirty="0"/>
          </a:p>
        </p:txBody>
      </p:sp>
    </p:spTree>
    <p:extLst>
      <p:ext uri="{BB962C8B-B14F-4D97-AF65-F5344CB8AC3E}">
        <p14:creationId xmlns:p14="http://schemas.microsoft.com/office/powerpoint/2010/main" val="4074756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F7E1668B-DC49-4BE1-92B8-B61A1C558763}"/>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0813A125-A3A1-444D-B5A9-6B79AF056C0E}"/>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41254B8C-DB53-4D74-A081-791BAF700CD9}"/>
              </a:ext>
            </a:extLst>
          </p:cNvPr>
          <p:cNvSpPr>
            <a:spLocks noGrp="1"/>
          </p:cNvSpPr>
          <p:nvPr>
            <p:ph type="sldNum" sz="quarter" idx="5"/>
          </p:nvPr>
        </p:nvSpPr>
        <p:spPr/>
        <p:txBody>
          <a:bodyPr/>
          <a:lstStyle/>
          <a:p>
            <a:fld id="{461AB768-8DD1-0841-B818-06F39B1574B2}" type="slidenum">
              <a:rPr lang="en-US" smtClean="0"/>
              <a:pPr/>
              <a:t>31</a:t>
            </a:fld>
            <a:endParaRPr lang="en-US" dirty="0"/>
          </a:p>
        </p:txBody>
      </p:sp>
      <p:sp>
        <p:nvSpPr>
          <p:cNvPr id="7" name="Header Placeholder 6">
            <a:extLst>
              <a:ext uri="{FF2B5EF4-FFF2-40B4-BE49-F238E27FC236}">
                <a16:creationId xmlns:a16="http://schemas.microsoft.com/office/drawing/2014/main" id="{2C10AEEB-4890-4457-86B6-C4765FA88B4B}"/>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35773834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92EC8761-2B7E-4EB9-B8DB-A5348A042F33}"/>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49531CE5-CF7B-4AE3-8EA8-00FEE3E77DA0}"/>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794E154B-CAC5-4923-894B-D60FD26AB86C}"/>
              </a:ext>
            </a:extLst>
          </p:cNvPr>
          <p:cNvSpPr>
            <a:spLocks noGrp="1"/>
          </p:cNvSpPr>
          <p:nvPr>
            <p:ph type="sldNum" sz="quarter" idx="5"/>
          </p:nvPr>
        </p:nvSpPr>
        <p:spPr/>
        <p:txBody>
          <a:bodyPr/>
          <a:lstStyle/>
          <a:p>
            <a:fld id="{461AB768-8DD1-0841-B818-06F39B1574B2}" type="slidenum">
              <a:rPr lang="en-US" smtClean="0"/>
              <a:pPr/>
              <a:t>32</a:t>
            </a:fld>
            <a:endParaRPr lang="en-US" dirty="0"/>
          </a:p>
        </p:txBody>
      </p:sp>
      <p:sp>
        <p:nvSpPr>
          <p:cNvPr id="7" name="Header Placeholder 6">
            <a:extLst>
              <a:ext uri="{FF2B5EF4-FFF2-40B4-BE49-F238E27FC236}">
                <a16:creationId xmlns:a16="http://schemas.microsoft.com/office/drawing/2014/main" id="{BEAB5D45-F3C5-480B-B0C9-0B2ADC9776C1}"/>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42850452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8C5FE9BC-7711-4334-980D-10B96B2298D6}"/>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FCE869BA-ECD6-434D-B54D-E239D79543F8}"/>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1053504A-64BD-443F-8676-4FAEC4D65E38}"/>
              </a:ext>
            </a:extLst>
          </p:cNvPr>
          <p:cNvSpPr>
            <a:spLocks noGrp="1"/>
          </p:cNvSpPr>
          <p:nvPr>
            <p:ph type="sldNum" sz="quarter" idx="5"/>
          </p:nvPr>
        </p:nvSpPr>
        <p:spPr/>
        <p:txBody>
          <a:bodyPr/>
          <a:lstStyle/>
          <a:p>
            <a:fld id="{461AB768-8DD1-0841-B818-06F39B1574B2}" type="slidenum">
              <a:rPr lang="en-US" smtClean="0"/>
              <a:pPr/>
              <a:t>33</a:t>
            </a:fld>
            <a:endParaRPr lang="en-US" dirty="0"/>
          </a:p>
        </p:txBody>
      </p:sp>
      <p:sp>
        <p:nvSpPr>
          <p:cNvPr id="7" name="Header Placeholder 6">
            <a:extLst>
              <a:ext uri="{FF2B5EF4-FFF2-40B4-BE49-F238E27FC236}">
                <a16:creationId xmlns:a16="http://schemas.microsoft.com/office/drawing/2014/main" id="{9EC27403-C5ED-4F94-9C30-98C717332744}"/>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3763202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D3B9DB45-0167-4F92-B1DC-07C048563F3D}"/>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848936AC-C426-4B9E-8723-C995372EFC5B}"/>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5DC6D9CD-65FE-4561-BDCE-B1142643FA47}"/>
              </a:ext>
            </a:extLst>
          </p:cNvPr>
          <p:cNvSpPr>
            <a:spLocks noGrp="1"/>
          </p:cNvSpPr>
          <p:nvPr>
            <p:ph type="sldNum" sz="quarter" idx="5"/>
          </p:nvPr>
        </p:nvSpPr>
        <p:spPr/>
        <p:txBody>
          <a:bodyPr/>
          <a:lstStyle/>
          <a:p>
            <a:fld id="{461AB768-8DD1-0841-B818-06F39B1574B2}" type="slidenum">
              <a:rPr lang="en-US" smtClean="0"/>
              <a:pPr/>
              <a:t>34</a:t>
            </a:fld>
            <a:endParaRPr lang="en-US" dirty="0"/>
          </a:p>
        </p:txBody>
      </p:sp>
      <p:sp>
        <p:nvSpPr>
          <p:cNvPr id="7" name="Header Placeholder 6">
            <a:extLst>
              <a:ext uri="{FF2B5EF4-FFF2-40B4-BE49-F238E27FC236}">
                <a16:creationId xmlns:a16="http://schemas.microsoft.com/office/drawing/2014/main" id="{932CCF66-1BAE-4FCB-8425-25C64E3716CD}"/>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8683873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Institutional Effectiveness Training</a:t>
            </a:r>
          </a:p>
        </p:txBody>
      </p:sp>
      <p:sp>
        <p:nvSpPr>
          <p:cNvPr id="5" name="Date Placeholder 4"/>
          <p:cNvSpPr>
            <a:spLocks noGrp="1"/>
          </p:cNvSpPr>
          <p:nvPr>
            <p:ph type="dt" idx="1"/>
          </p:nvPr>
        </p:nvSpPr>
        <p:spPr/>
        <p:txBody>
          <a:bodyPr/>
          <a:lstStyle/>
          <a:p>
            <a:r>
              <a:rPr lang="en-US" dirty="0"/>
              <a:t>9/9/2020</a:t>
            </a:r>
          </a:p>
        </p:txBody>
      </p:sp>
      <p:sp>
        <p:nvSpPr>
          <p:cNvPr id="6" name="Footer Placeholder 5"/>
          <p:cNvSpPr>
            <a:spLocks noGrp="1"/>
          </p:cNvSpPr>
          <p:nvPr>
            <p:ph type="ftr" sz="quarter" idx="4"/>
          </p:nvPr>
        </p:nvSpPr>
        <p:spPr/>
        <p:txBody>
          <a:bodyPr/>
          <a:lstStyle/>
          <a:p>
            <a:r>
              <a:rPr lang="en-US" dirty="0"/>
              <a:t>Office of University Accreditation, improve@unt.edu</a:t>
            </a:r>
          </a:p>
        </p:txBody>
      </p:sp>
      <p:sp>
        <p:nvSpPr>
          <p:cNvPr id="7" name="Slide Number Placeholder 6"/>
          <p:cNvSpPr>
            <a:spLocks noGrp="1"/>
          </p:cNvSpPr>
          <p:nvPr>
            <p:ph type="sldNum" sz="quarter" idx="5"/>
          </p:nvPr>
        </p:nvSpPr>
        <p:spPr/>
        <p:txBody>
          <a:bodyPr/>
          <a:lstStyle/>
          <a:p>
            <a:fld id="{461AB768-8DD1-0841-B818-06F39B1574B2}" type="slidenum">
              <a:rPr lang="en-US" smtClean="0"/>
              <a:pPr/>
              <a:t>35</a:t>
            </a:fld>
            <a:endParaRPr lang="en-US" dirty="0"/>
          </a:p>
        </p:txBody>
      </p:sp>
    </p:spTree>
    <p:extLst>
      <p:ext uri="{BB962C8B-B14F-4D97-AF65-F5344CB8AC3E}">
        <p14:creationId xmlns:p14="http://schemas.microsoft.com/office/powerpoint/2010/main" val="11945812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BCA67391-B994-4BA4-9F09-DC6B5323769A}"/>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A44BD31E-A05E-4C91-B6F8-8E538220C492}"/>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225DF327-A1E5-4062-8B7E-147731AD9871}"/>
              </a:ext>
            </a:extLst>
          </p:cNvPr>
          <p:cNvSpPr>
            <a:spLocks noGrp="1"/>
          </p:cNvSpPr>
          <p:nvPr>
            <p:ph type="sldNum" sz="quarter" idx="5"/>
          </p:nvPr>
        </p:nvSpPr>
        <p:spPr/>
        <p:txBody>
          <a:bodyPr/>
          <a:lstStyle/>
          <a:p>
            <a:fld id="{461AB768-8DD1-0841-B818-06F39B1574B2}" type="slidenum">
              <a:rPr lang="en-US" smtClean="0"/>
              <a:pPr/>
              <a:t>36</a:t>
            </a:fld>
            <a:endParaRPr lang="en-US" dirty="0"/>
          </a:p>
        </p:txBody>
      </p:sp>
      <p:sp>
        <p:nvSpPr>
          <p:cNvPr id="7" name="Header Placeholder 6">
            <a:extLst>
              <a:ext uri="{FF2B5EF4-FFF2-40B4-BE49-F238E27FC236}">
                <a16:creationId xmlns:a16="http://schemas.microsoft.com/office/drawing/2014/main" id="{63215783-BA2D-4CBC-B785-5A4AA25DBB2F}"/>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19765016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4DAB03CC-DC8A-4827-985C-C8D4C96E2A1D}"/>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C6122E5B-2E39-4043-80D2-EEC119C126FC}"/>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2B5AEB73-54BF-4303-8881-6653443B5114}"/>
              </a:ext>
            </a:extLst>
          </p:cNvPr>
          <p:cNvSpPr>
            <a:spLocks noGrp="1"/>
          </p:cNvSpPr>
          <p:nvPr>
            <p:ph type="sldNum" sz="quarter" idx="5"/>
          </p:nvPr>
        </p:nvSpPr>
        <p:spPr/>
        <p:txBody>
          <a:bodyPr/>
          <a:lstStyle/>
          <a:p>
            <a:fld id="{461AB768-8DD1-0841-B818-06F39B1574B2}" type="slidenum">
              <a:rPr lang="en-US" smtClean="0"/>
              <a:pPr/>
              <a:t>37</a:t>
            </a:fld>
            <a:endParaRPr lang="en-US" dirty="0"/>
          </a:p>
        </p:txBody>
      </p:sp>
      <p:sp>
        <p:nvSpPr>
          <p:cNvPr id="7" name="Header Placeholder 6">
            <a:extLst>
              <a:ext uri="{FF2B5EF4-FFF2-40B4-BE49-F238E27FC236}">
                <a16:creationId xmlns:a16="http://schemas.microsoft.com/office/drawing/2014/main" id="{80AD62CF-C189-47BA-9B6E-3AEA76C91479}"/>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28618370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01D6F8EB-1933-424C-AAD0-001E42F6C680}"/>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FC328C88-A569-4C47-824D-19BDEC3A86BE}"/>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5D54B7C0-8215-4232-A7E7-DC2284848E38}"/>
              </a:ext>
            </a:extLst>
          </p:cNvPr>
          <p:cNvSpPr>
            <a:spLocks noGrp="1"/>
          </p:cNvSpPr>
          <p:nvPr>
            <p:ph type="sldNum" sz="quarter" idx="5"/>
          </p:nvPr>
        </p:nvSpPr>
        <p:spPr/>
        <p:txBody>
          <a:bodyPr/>
          <a:lstStyle/>
          <a:p>
            <a:fld id="{461AB768-8DD1-0841-B818-06F39B1574B2}" type="slidenum">
              <a:rPr lang="en-US" smtClean="0"/>
              <a:pPr/>
              <a:t>38</a:t>
            </a:fld>
            <a:endParaRPr lang="en-US" dirty="0"/>
          </a:p>
        </p:txBody>
      </p:sp>
      <p:sp>
        <p:nvSpPr>
          <p:cNvPr id="7" name="Header Placeholder 6">
            <a:extLst>
              <a:ext uri="{FF2B5EF4-FFF2-40B4-BE49-F238E27FC236}">
                <a16:creationId xmlns:a16="http://schemas.microsoft.com/office/drawing/2014/main" id="{1C1AFC2E-0F62-4E2F-A026-1043DDF22F61}"/>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5142542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8ADEC9-F0BF-4448-BD8E-8BBB06B6B2A0}" type="slidenum">
              <a:rPr lang="en-US" smtClean="0"/>
              <a:t>39</a:t>
            </a:fld>
            <a:endParaRPr lang="en-US" dirty="0"/>
          </a:p>
        </p:txBody>
      </p:sp>
      <p:sp>
        <p:nvSpPr>
          <p:cNvPr id="5" name="Date Placeholder 4">
            <a:extLst>
              <a:ext uri="{FF2B5EF4-FFF2-40B4-BE49-F238E27FC236}">
                <a16:creationId xmlns:a16="http://schemas.microsoft.com/office/drawing/2014/main" id="{A2C036F5-63B5-4FBE-82B5-2DEE6CBF8ADF}"/>
              </a:ext>
            </a:extLst>
          </p:cNvPr>
          <p:cNvSpPr>
            <a:spLocks noGrp="1"/>
          </p:cNvSpPr>
          <p:nvPr>
            <p:ph type="dt" idx="1"/>
          </p:nvPr>
        </p:nvSpPr>
        <p:spPr/>
        <p:txBody>
          <a:bodyPr/>
          <a:lstStyle/>
          <a:p>
            <a:r>
              <a:rPr lang="en-US" dirty="0"/>
              <a:t>9/9/2020</a:t>
            </a:r>
          </a:p>
        </p:txBody>
      </p:sp>
      <p:sp>
        <p:nvSpPr>
          <p:cNvPr id="6" name="Footer Placeholder 5">
            <a:extLst>
              <a:ext uri="{FF2B5EF4-FFF2-40B4-BE49-F238E27FC236}">
                <a16:creationId xmlns:a16="http://schemas.microsoft.com/office/drawing/2014/main" id="{14C5031C-AF09-4DB2-A128-391D5B3D93FB}"/>
              </a:ext>
            </a:extLst>
          </p:cNvPr>
          <p:cNvSpPr>
            <a:spLocks noGrp="1"/>
          </p:cNvSpPr>
          <p:nvPr>
            <p:ph type="ftr" sz="quarter" idx="4"/>
          </p:nvPr>
        </p:nvSpPr>
        <p:spPr/>
        <p:txBody>
          <a:bodyPr/>
          <a:lstStyle/>
          <a:p>
            <a:r>
              <a:rPr lang="en-US" dirty="0"/>
              <a:t>Office of University Accreditation, improve@unt.edu</a:t>
            </a:r>
          </a:p>
        </p:txBody>
      </p:sp>
      <p:sp>
        <p:nvSpPr>
          <p:cNvPr id="7" name="Header Placeholder 6">
            <a:extLst>
              <a:ext uri="{FF2B5EF4-FFF2-40B4-BE49-F238E27FC236}">
                <a16:creationId xmlns:a16="http://schemas.microsoft.com/office/drawing/2014/main" id="{9528AFB8-EF57-4875-8C84-D6451227D290}"/>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20897782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8ADEC9-F0BF-4448-BD8E-8BBB06B6B2A0}" type="slidenum">
              <a:rPr lang="en-US" smtClean="0"/>
              <a:t>40</a:t>
            </a:fld>
            <a:endParaRPr lang="en-US" dirty="0"/>
          </a:p>
        </p:txBody>
      </p:sp>
      <p:sp>
        <p:nvSpPr>
          <p:cNvPr id="5" name="Date Placeholder 4">
            <a:extLst>
              <a:ext uri="{FF2B5EF4-FFF2-40B4-BE49-F238E27FC236}">
                <a16:creationId xmlns:a16="http://schemas.microsoft.com/office/drawing/2014/main" id="{E290C3AB-6F5A-4ABC-BFBA-53208A81688B}"/>
              </a:ext>
            </a:extLst>
          </p:cNvPr>
          <p:cNvSpPr>
            <a:spLocks noGrp="1"/>
          </p:cNvSpPr>
          <p:nvPr>
            <p:ph type="dt" idx="1"/>
          </p:nvPr>
        </p:nvSpPr>
        <p:spPr/>
        <p:txBody>
          <a:bodyPr/>
          <a:lstStyle/>
          <a:p>
            <a:r>
              <a:rPr lang="en-US" dirty="0"/>
              <a:t>9/9/2020</a:t>
            </a:r>
          </a:p>
        </p:txBody>
      </p:sp>
      <p:sp>
        <p:nvSpPr>
          <p:cNvPr id="6" name="Footer Placeholder 5">
            <a:extLst>
              <a:ext uri="{FF2B5EF4-FFF2-40B4-BE49-F238E27FC236}">
                <a16:creationId xmlns:a16="http://schemas.microsoft.com/office/drawing/2014/main" id="{6006345D-580B-46D0-8E05-CC3669F96668}"/>
              </a:ext>
            </a:extLst>
          </p:cNvPr>
          <p:cNvSpPr>
            <a:spLocks noGrp="1"/>
          </p:cNvSpPr>
          <p:nvPr>
            <p:ph type="ftr" sz="quarter" idx="4"/>
          </p:nvPr>
        </p:nvSpPr>
        <p:spPr/>
        <p:txBody>
          <a:bodyPr/>
          <a:lstStyle/>
          <a:p>
            <a:r>
              <a:rPr lang="en-US" dirty="0"/>
              <a:t>Office of University Accreditation, improve@unt.edu</a:t>
            </a:r>
          </a:p>
        </p:txBody>
      </p:sp>
      <p:sp>
        <p:nvSpPr>
          <p:cNvPr id="7" name="Header Placeholder 6">
            <a:extLst>
              <a:ext uri="{FF2B5EF4-FFF2-40B4-BE49-F238E27FC236}">
                <a16:creationId xmlns:a16="http://schemas.microsoft.com/office/drawing/2014/main" id="{1F85ADB4-FBFD-408E-8403-1DB7FDFC2618}"/>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3726771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Institutional Effectiveness Training</a:t>
            </a:r>
          </a:p>
        </p:txBody>
      </p:sp>
      <p:sp>
        <p:nvSpPr>
          <p:cNvPr id="5" name="Date Placeholder 4"/>
          <p:cNvSpPr>
            <a:spLocks noGrp="1"/>
          </p:cNvSpPr>
          <p:nvPr>
            <p:ph type="dt" idx="1"/>
          </p:nvPr>
        </p:nvSpPr>
        <p:spPr/>
        <p:txBody>
          <a:bodyPr/>
          <a:lstStyle/>
          <a:p>
            <a:r>
              <a:rPr lang="en-US" dirty="0"/>
              <a:t>9/9/2020</a:t>
            </a:r>
          </a:p>
        </p:txBody>
      </p:sp>
      <p:sp>
        <p:nvSpPr>
          <p:cNvPr id="6" name="Footer Placeholder 5"/>
          <p:cNvSpPr>
            <a:spLocks noGrp="1"/>
          </p:cNvSpPr>
          <p:nvPr>
            <p:ph type="ftr" sz="quarter" idx="4"/>
          </p:nvPr>
        </p:nvSpPr>
        <p:spPr/>
        <p:txBody>
          <a:bodyPr/>
          <a:lstStyle/>
          <a:p>
            <a:r>
              <a:rPr lang="en-US" dirty="0"/>
              <a:t>Office of University Accreditation, improve@unt.edu</a:t>
            </a:r>
          </a:p>
        </p:txBody>
      </p:sp>
      <p:sp>
        <p:nvSpPr>
          <p:cNvPr id="7" name="Slide Number Placeholder 6"/>
          <p:cNvSpPr>
            <a:spLocks noGrp="1"/>
          </p:cNvSpPr>
          <p:nvPr>
            <p:ph type="sldNum" sz="quarter" idx="5"/>
          </p:nvPr>
        </p:nvSpPr>
        <p:spPr/>
        <p:txBody>
          <a:bodyPr/>
          <a:lstStyle/>
          <a:p>
            <a:fld id="{461AB768-8DD1-0841-B818-06F39B1574B2}" type="slidenum">
              <a:rPr lang="en-US" smtClean="0"/>
              <a:pPr/>
              <a:t>4</a:t>
            </a:fld>
            <a:endParaRPr lang="en-US" dirty="0"/>
          </a:p>
        </p:txBody>
      </p:sp>
    </p:spTree>
    <p:extLst>
      <p:ext uri="{BB962C8B-B14F-4D97-AF65-F5344CB8AC3E}">
        <p14:creationId xmlns:p14="http://schemas.microsoft.com/office/powerpoint/2010/main" val="28133332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7FA7F94B-7BF3-4DD9-8DEB-53284FE37CF9}"/>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F84B396D-02D6-491F-B90E-D32672429588}"/>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546C3812-371A-4FBF-8321-C9881D777F88}"/>
              </a:ext>
            </a:extLst>
          </p:cNvPr>
          <p:cNvSpPr>
            <a:spLocks noGrp="1"/>
          </p:cNvSpPr>
          <p:nvPr>
            <p:ph type="sldNum" sz="quarter" idx="5"/>
          </p:nvPr>
        </p:nvSpPr>
        <p:spPr/>
        <p:txBody>
          <a:bodyPr/>
          <a:lstStyle/>
          <a:p>
            <a:fld id="{461AB768-8DD1-0841-B818-06F39B1574B2}" type="slidenum">
              <a:rPr lang="en-US" smtClean="0"/>
              <a:pPr/>
              <a:t>41</a:t>
            </a:fld>
            <a:endParaRPr lang="en-US" dirty="0"/>
          </a:p>
        </p:txBody>
      </p:sp>
      <p:sp>
        <p:nvSpPr>
          <p:cNvPr id="7" name="Header Placeholder 6">
            <a:extLst>
              <a:ext uri="{FF2B5EF4-FFF2-40B4-BE49-F238E27FC236}">
                <a16:creationId xmlns:a16="http://schemas.microsoft.com/office/drawing/2014/main" id="{7A0241F5-132C-4C50-A169-4926204A759E}"/>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37129585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58D92C3D-4248-4E42-AD51-27484DD503C5}"/>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1312A1E0-3EA9-4B94-84A6-A79AF605A346}"/>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CA9ED649-CDD0-4DD0-8D52-A84BE25C99B5}"/>
              </a:ext>
            </a:extLst>
          </p:cNvPr>
          <p:cNvSpPr>
            <a:spLocks noGrp="1"/>
          </p:cNvSpPr>
          <p:nvPr>
            <p:ph type="sldNum" sz="quarter" idx="5"/>
          </p:nvPr>
        </p:nvSpPr>
        <p:spPr/>
        <p:txBody>
          <a:bodyPr/>
          <a:lstStyle/>
          <a:p>
            <a:fld id="{461AB768-8DD1-0841-B818-06F39B1574B2}" type="slidenum">
              <a:rPr lang="en-US" smtClean="0"/>
              <a:pPr/>
              <a:t>42</a:t>
            </a:fld>
            <a:endParaRPr lang="en-US" dirty="0"/>
          </a:p>
        </p:txBody>
      </p:sp>
      <p:sp>
        <p:nvSpPr>
          <p:cNvPr id="7" name="Header Placeholder 6">
            <a:extLst>
              <a:ext uri="{FF2B5EF4-FFF2-40B4-BE49-F238E27FC236}">
                <a16:creationId xmlns:a16="http://schemas.microsoft.com/office/drawing/2014/main" id="{805DB313-2E98-45B0-A788-A4FC3C2F4B35}"/>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19067829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991DF5-9BA8-471D-9A11-092115463B8C}" type="slidenum">
              <a:rPr lang="en-US" smtClean="0"/>
              <a:pPr/>
              <a:t>43</a:t>
            </a:fld>
            <a:endParaRPr lang="en-US" dirty="0"/>
          </a:p>
        </p:txBody>
      </p:sp>
      <p:sp>
        <p:nvSpPr>
          <p:cNvPr id="5" name="Date Placeholder 4">
            <a:extLst>
              <a:ext uri="{FF2B5EF4-FFF2-40B4-BE49-F238E27FC236}">
                <a16:creationId xmlns:a16="http://schemas.microsoft.com/office/drawing/2014/main" id="{4D8C2B98-988E-4750-A4B4-B5B199EDAF8D}"/>
              </a:ext>
            </a:extLst>
          </p:cNvPr>
          <p:cNvSpPr>
            <a:spLocks noGrp="1"/>
          </p:cNvSpPr>
          <p:nvPr>
            <p:ph type="dt" idx="1"/>
          </p:nvPr>
        </p:nvSpPr>
        <p:spPr/>
        <p:txBody>
          <a:bodyPr/>
          <a:lstStyle/>
          <a:p>
            <a:r>
              <a:rPr lang="en-US" dirty="0"/>
              <a:t>9/9/2020</a:t>
            </a:r>
          </a:p>
        </p:txBody>
      </p:sp>
      <p:sp>
        <p:nvSpPr>
          <p:cNvPr id="6" name="Footer Placeholder 5">
            <a:extLst>
              <a:ext uri="{FF2B5EF4-FFF2-40B4-BE49-F238E27FC236}">
                <a16:creationId xmlns:a16="http://schemas.microsoft.com/office/drawing/2014/main" id="{6D20583D-A29D-4C35-B2A5-159F55D459A8}"/>
              </a:ext>
            </a:extLst>
          </p:cNvPr>
          <p:cNvSpPr>
            <a:spLocks noGrp="1"/>
          </p:cNvSpPr>
          <p:nvPr>
            <p:ph type="ftr" sz="quarter" idx="4"/>
          </p:nvPr>
        </p:nvSpPr>
        <p:spPr/>
        <p:txBody>
          <a:bodyPr/>
          <a:lstStyle/>
          <a:p>
            <a:r>
              <a:rPr lang="en-US" dirty="0"/>
              <a:t>Office of University Accreditation, improve@unt.edu</a:t>
            </a:r>
          </a:p>
        </p:txBody>
      </p:sp>
      <p:sp>
        <p:nvSpPr>
          <p:cNvPr id="7" name="Header Placeholder 6">
            <a:extLst>
              <a:ext uri="{FF2B5EF4-FFF2-40B4-BE49-F238E27FC236}">
                <a16:creationId xmlns:a16="http://schemas.microsoft.com/office/drawing/2014/main" id="{8963DDB1-490E-440D-826C-18D14EA2B7E4}"/>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38596610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EAF48A55-DA21-41D6-AF62-50ABB520EADF}"/>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F9F577C2-5518-49EF-A74E-E75FAC966C21}"/>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23CE2796-8705-4AE2-9C58-1B4098E800B3}"/>
              </a:ext>
            </a:extLst>
          </p:cNvPr>
          <p:cNvSpPr>
            <a:spLocks noGrp="1"/>
          </p:cNvSpPr>
          <p:nvPr>
            <p:ph type="sldNum" sz="quarter" idx="5"/>
          </p:nvPr>
        </p:nvSpPr>
        <p:spPr/>
        <p:txBody>
          <a:bodyPr/>
          <a:lstStyle/>
          <a:p>
            <a:fld id="{461AB768-8DD1-0841-B818-06F39B1574B2}" type="slidenum">
              <a:rPr lang="en-US" smtClean="0"/>
              <a:pPr/>
              <a:t>44</a:t>
            </a:fld>
            <a:endParaRPr lang="en-US" dirty="0"/>
          </a:p>
        </p:txBody>
      </p:sp>
      <p:sp>
        <p:nvSpPr>
          <p:cNvPr id="7" name="Header Placeholder 6">
            <a:extLst>
              <a:ext uri="{FF2B5EF4-FFF2-40B4-BE49-F238E27FC236}">
                <a16:creationId xmlns:a16="http://schemas.microsoft.com/office/drawing/2014/main" id="{9E4BA0C3-8E3D-4A28-9E84-B275FE47C808}"/>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41488391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775712C2-2FD5-4355-9BA9-1F0A8A8BA139}"/>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BDFEB25B-6FF1-4034-A8CB-38F9BCF24044}"/>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D6A3AA6F-72EE-4BFC-B1E5-69CC02517A75}"/>
              </a:ext>
            </a:extLst>
          </p:cNvPr>
          <p:cNvSpPr>
            <a:spLocks noGrp="1"/>
          </p:cNvSpPr>
          <p:nvPr>
            <p:ph type="sldNum" sz="quarter" idx="5"/>
          </p:nvPr>
        </p:nvSpPr>
        <p:spPr/>
        <p:txBody>
          <a:bodyPr/>
          <a:lstStyle/>
          <a:p>
            <a:fld id="{461AB768-8DD1-0841-B818-06F39B1574B2}" type="slidenum">
              <a:rPr lang="en-US" smtClean="0"/>
              <a:pPr/>
              <a:t>45</a:t>
            </a:fld>
            <a:endParaRPr lang="en-US" dirty="0"/>
          </a:p>
        </p:txBody>
      </p:sp>
      <p:sp>
        <p:nvSpPr>
          <p:cNvPr id="7" name="Header Placeholder 6">
            <a:extLst>
              <a:ext uri="{FF2B5EF4-FFF2-40B4-BE49-F238E27FC236}">
                <a16:creationId xmlns:a16="http://schemas.microsoft.com/office/drawing/2014/main" id="{73427905-C117-41C6-BEE4-7F79FCA45680}"/>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37036944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8ADEC9-F0BF-4448-BD8E-8BBB06B6B2A0}" type="slidenum">
              <a:rPr lang="en-US" smtClean="0"/>
              <a:t>46</a:t>
            </a:fld>
            <a:endParaRPr lang="en-US" dirty="0"/>
          </a:p>
        </p:txBody>
      </p:sp>
      <p:sp>
        <p:nvSpPr>
          <p:cNvPr id="5" name="Date Placeholder 4">
            <a:extLst>
              <a:ext uri="{FF2B5EF4-FFF2-40B4-BE49-F238E27FC236}">
                <a16:creationId xmlns:a16="http://schemas.microsoft.com/office/drawing/2014/main" id="{30A6958D-C029-4A75-8E21-41BAFC8F4D94}"/>
              </a:ext>
            </a:extLst>
          </p:cNvPr>
          <p:cNvSpPr>
            <a:spLocks noGrp="1"/>
          </p:cNvSpPr>
          <p:nvPr>
            <p:ph type="dt" idx="1"/>
          </p:nvPr>
        </p:nvSpPr>
        <p:spPr/>
        <p:txBody>
          <a:bodyPr/>
          <a:lstStyle/>
          <a:p>
            <a:r>
              <a:rPr lang="en-US" dirty="0"/>
              <a:t>9/9/2020</a:t>
            </a:r>
          </a:p>
        </p:txBody>
      </p:sp>
      <p:sp>
        <p:nvSpPr>
          <p:cNvPr id="6" name="Footer Placeholder 5">
            <a:extLst>
              <a:ext uri="{FF2B5EF4-FFF2-40B4-BE49-F238E27FC236}">
                <a16:creationId xmlns:a16="http://schemas.microsoft.com/office/drawing/2014/main" id="{0547C512-2EE9-43B4-AB2F-6F37035816C3}"/>
              </a:ext>
            </a:extLst>
          </p:cNvPr>
          <p:cNvSpPr>
            <a:spLocks noGrp="1"/>
          </p:cNvSpPr>
          <p:nvPr>
            <p:ph type="ftr" sz="quarter" idx="4"/>
          </p:nvPr>
        </p:nvSpPr>
        <p:spPr/>
        <p:txBody>
          <a:bodyPr/>
          <a:lstStyle/>
          <a:p>
            <a:r>
              <a:rPr lang="en-US" dirty="0"/>
              <a:t>Office of University Accreditation, improve@unt.edu</a:t>
            </a:r>
          </a:p>
        </p:txBody>
      </p:sp>
      <p:sp>
        <p:nvSpPr>
          <p:cNvPr id="7" name="Header Placeholder 6">
            <a:extLst>
              <a:ext uri="{FF2B5EF4-FFF2-40B4-BE49-F238E27FC236}">
                <a16:creationId xmlns:a16="http://schemas.microsoft.com/office/drawing/2014/main" id="{9299E5A6-DF44-42A1-8CDF-9238BA32C6BC}"/>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37549983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5182901D-2BD5-49F7-9FE2-E5BA153F5934}"/>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B4845CC6-1965-40C3-A25F-528372957338}"/>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97FCA5E5-18B0-41EA-B847-B0950037ADB3}"/>
              </a:ext>
            </a:extLst>
          </p:cNvPr>
          <p:cNvSpPr>
            <a:spLocks noGrp="1"/>
          </p:cNvSpPr>
          <p:nvPr>
            <p:ph type="sldNum" sz="quarter" idx="5"/>
          </p:nvPr>
        </p:nvSpPr>
        <p:spPr/>
        <p:txBody>
          <a:bodyPr/>
          <a:lstStyle/>
          <a:p>
            <a:fld id="{461AB768-8DD1-0841-B818-06F39B1574B2}" type="slidenum">
              <a:rPr lang="en-US" smtClean="0"/>
              <a:pPr/>
              <a:t>47</a:t>
            </a:fld>
            <a:endParaRPr lang="en-US" dirty="0"/>
          </a:p>
        </p:txBody>
      </p:sp>
      <p:sp>
        <p:nvSpPr>
          <p:cNvPr id="7" name="Header Placeholder 6">
            <a:extLst>
              <a:ext uri="{FF2B5EF4-FFF2-40B4-BE49-F238E27FC236}">
                <a16:creationId xmlns:a16="http://schemas.microsoft.com/office/drawing/2014/main" id="{03F13281-A870-4B29-92ED-D5890CD9ECFC}"/>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37467787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EB0204ED-2AA0-40A2-B23E-628C51C39AD2}"/>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ABDE338B-7B48-466F-8D72-57BE7EDAA5CF}"/>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DE38E0C0-D8BE-41FD-9361-3E0D4E0308B2}"/>
              </a:ext>
            </a:extLst>
          </p:cNvPr>
          <p:cNvSpPr>
            <a:spLocks noGrp="1"/>
          </p:cNvSpPr>
          <p:nvPr>
            <p:ph type="sldNum" sz="quarter" idx="5"/>
          </p:nvPr>
        </p:nvSpPr>
        <p:spPr/>
        <p:txBody>
          <a:bodyPr/>
          <a:lstStyle/>
          <a:p>
            <a:fld id="{461AB768-8DD1-0841-B818-06F39B1574B2}" type="slidenum">
              <a:rPr lang="en-US" smtClean="0"/>
              <a:pPr/>
              <a:t>48</a:t>
            </a:fld>
            <a:endParaRPr lang="en-US" dirty="0"/>
          </a:p>
        </p:txBody>
      </p:sp>
      <p:sp>
        <p:nvSpPr>
          <p:cNvPr id="7" name="Header Placeholder 6">
            <a:extLst>
              <a:ext uri="{FF2B5EF4-FFF2-40B4-BE49-F238E27FC236}">
                <a16:creationId xmlns:a16="http://schemas.microsoft.com/office/drawing/2014/main" id="{EE69D559-C07E-47CC-97B1-6BA8B5F18624}"/>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17263417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9003E30B-8BBF-44C9-B8EC-D20A89BF5C76}"/>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16A21253-AD40-414A-B037-774BCF9AB7FF}"/>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44196D1D-D374-45C7-9ABD-9A4D461FA4B3}"/>
              </a:ext>
            </a:extLst>
          </p:cNvPr>
          <p:cNvSpPr>
            <a:spLocks noGrp="1"/>
          </p:cNvSpPr>
          <p:nvPr>
            <p:ph type="sldNum" sz="quarter" idx="5"/>
          </p:nvPr>
        </p:nvSpPr>
        <p:spPr/>
        <p:txBody>
          <a:bodyPr/>
          <a:lstStyle/>
          <a:p>
            <a:fld id="{461AB768-8DD1-0841-B818-06F39B1574B2}" type="slidenum">
              <a:rPr lang="en-US" smtClean="0"/>
              <a:pPr/>
              <a:t>49</a:t>
            </a:fld>
            <a:endParaRPr lang="en-US" dirty="0"/>
          </a:p>
        </p:txBody>
      </p:sp>
      <p:sp>
        <p:nvSpPr>
          <p:cNvPr id="7" name="Header Placeholder 6">
            <a:extLst>
              <a:ext uri="{FF2B5EF4-FFF2-40B4-BE49-F238E27FC236}">
                <a16:creationId xmlns:a16="http://schemas.microsoft.com/office/drawing/2014/main" id="{ECAD8065-34CD-4CF1-9014-C7BAFE87A33B}"/>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16999110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88701A57-3A26-444B-9BD5-C685B34E33BB}"/>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8262429C-2236-4942-933D-D99913AF3D63}"/>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6A503DBB-9417-4BD0-A877-5C12FFD31B12}"/>
              </a:ext>
            </a:extLst>
          </p:cNvPr>
          <p:cNvSpPr>
            <a:spLocks noGrp="1"/>
          </p:cNvSpPr>
          <p:nvPr>
            <p:ph type="sldNum" sz="quarter" idx="5"/>
          </p:nvPr>
        </p:nvSpPr>
        <p:spPr/>
        <p:txBody>
          <a:bodyPr/>
          <a:lstStyle/>
          <a:p>
            <a:fld id="{461AB768-8DD1-0841-B818-06F39B1574B2}" type="slidenum">
              <a:rPr lang="en-US" smtClean="0"/>
              <a:pPr/>
              <a:t>50</a:t>
            </a:fld>
            <a:endParaRPr lang="en-US" dirty="0"/>
          </a:p>
        </p:txBody>
      </p:sp>
      <p:sp>
        <p:nvSpPr>
          <p:cNvPr id="7" name="Header Placeholder 6">
            <a:extLst>
              <a:ext uri="{FF2B5EF4-FFF2-40B4-BE49-F238E27FC236}">
                <a16:creationId xmlns:a16="http://schemas.microsoft.com/office/drawing/2014/main" id="{8424933D-92B2-4505-B54B-F615F15923BE}"/>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1200691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27A58534-A2D2-4EB5-9D4E-1DEA6DBFBA57}"/>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E60BC67D-35B0-4C23-B987-4C8B9C26DBC6}"/>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A266202D-73DF-4D01-8A8F-17F344809B18}"/>
              </a:ext>
            </a:extLst>
          </p:cNvPr>
          <p:cNvSpPr>
            <a:spLocks noGrp="1"/>
          </p:cNvSpPr>
          <p:nvPr>
            <p:ph type="sldNum" sz="quarter" idx="5"/>
          </p:nvPr>
        </p:nvSpPr>
        <p:spPr/>
        <p:txBody>
          <a:bodyPr/>
          <a:lstStyle/>
          <a:p>
            <a:fld id="{461AB768-8DD1-0841-B818-06F39B1574B2}" type="slidenum">
              <a:rPr lang="en-US" smtClean="0"/>
              <a:pPr/>
              <a:t>5</a:t>
            </a:fld>
            <a:endParaRPr lang="en-US" dirty="0"/>
          </a:p>
        </p:txBody>
      </p:sp>
      <p:sp>
        <p:nvSpPr>
          <p:cNvPr id="7" name="Header Placeholder 6">
            <a:extLst>
              <a:ext uri="{FF2B5EF4-FFF2-40B4-BE49-F238E27FC236}">
                <a16:creationId xmlns:a16="http://schemas.microsoft.com/office/drawing/2014/main" id="{4DA9302A-4A86-4C53-B51A-E2EB57870CAB}"/>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21697514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31113098-8807-4357-A714-33D536DE5C5A}"/>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8EF1ADF7-5636-414A-ABB5-00AD786FFB3B}"/>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F04F4635-0138-449A-AA3D-517A7FB12C93}"/>
              </a:ext>
            </a:extLst>
          </p:cNvPr>
          <p:cNvSpPr>
            <a:spLocks noGrp="1"/>
          </p:cNvSpPr>
          <p:nvPr>
            <p:ph type="sldNum" sz="quarter" idx="5"/>
          </p:nvPr>
        </p:nvSpPr>
        <p:spPr/>
        <p:txBody>
          <a:bodyPr/>
          <a:lstStyle/>
          <a:p>
            <a:fld id="{461AB768-8DD1-0841-B818-06F39B1574B2}" type="slidenum">
              <a:rPr lang="en-US" smtClean="0"/>
              <a:pPr/>
              <a:t>51</a:t>
            </a:fld>
            <a:endParaRPr lang="en-US" dirty="0"/>
          </a:p>
        </p:txBody>
      </p:sp>
      <p:sp>
        <p:nvSpPr>
          <p:cNvPr id="7" name="Header Placeholder 6">
            <a:extLst>
              <a:ext uri="{FF2B5EF4-FFF2-40B4-BE49-F238E27FC236}">
                <a16:creationId xmlns:a16="http://schemas.microsoft.com/office/drawing/2014/main" id="{40A4F652-06FE-4CC4-8372-7A7EB40FAF6C}"/>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37547073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A1BF66C6-AF2C-46DC-9293-99B1C7778E75}"/>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7D675CED-BCAA-4416-AB1F-4F75212D4FC3}"/>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41F5F5D6-B340-4A7C-9ACF-52DF363310A3}"/>
              </a:ext>
            </a:extLst>
          </p:cNvPr>
          <p:cNvSpPr>
            <a:spLocks noGrp="1"/>
          </p:cNvSpPr>
          <p:nvPr>
            <p:ph type="sldNum" sz="quarter" idx="5"/>
          </p:nvPr>
        </p:nvSpPr>
        <p:spPr/>
        <p:txBody>
          <a:bodyPr/>
          <a:lstStyle/>
          <a:p>
            <a:fld id="{461AB768-8DD1-0841-B818-06F39B1574B2}" type="slidenum">
              <a:rPr lang="en-US" smtClean="0"/>
              <a:pPr/>
              <a:t>52</a:t>
            </a:fld>
            <a:endParaRPr lang="en-US" dirty="0"/>
          </a:p>
        </p:txBody>
      </p:sp>
      <p:sp>
        <p:nvSpPr>
          <p:cNvPr id="7" name="Header Placeholder 6">
            <a:extLst>
              <a:ext uri="{FF2B5EF4-FFF2-40B4-BE49-F238E27FC236}">
                <a16:creationId xmlns:a16="http://schemas.microsoft.com/office/drawing/2014/main" id="{223D2390-C9DC-41BB-A442-2CE000524056}"/>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41999676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DF7B5550-509D-4FBA-B2B6-C6EDA1C39E9C}"/>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CEC1FAC5-94FD-4968-B724-5807855A4A05}"/>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9A9E4E56-27F7-4512-AC73-9858EDC790E9}"/>
              </a:ext>
            </a:extLst>
          </p:cNvPr>
          <p:cNvSpPr>
            <a:spLocks noGrp="1"/>
          </p:cNvSpPr>
          <p:nvPr>
            <p:ph type="sldNum" sz="quarter" idx="5"/>
          </p:nvPr>
        </p:nvSpPr>
        <p:spPr/>
        <p:txBody>
          <a:bodyPr/>
          <a:lstStyle/>
          <a:p>
            <a:fld id="{461AB768-8DD1-0841-B818-06F39B1574B2}" type="slidenum">
              <a:rPr lang="en-US" smtClean="0"/>
              <a:pPr/>
              <a:t>53</a:t>
            </a:fld>
            <a:endParaRPr lang="en-US" dirty="0"/>
          </a:p>
        </p:txBody>
      </p:sp>
      <p:sp>
        <p:nvSpPr>
          <p:cNvPr id="7" name="Header Placeholder 6">
            <a:extLst>
              <a:ext uri="{FF2B5EF4-FFF2-40B4-BE49-F238E27FC236}">
                <a16:creationId xmlns:a16="http://schemas.microsoft.com/office/drawing/2014/main" id="{49CBFA7B-AE4C-4C45-91D4-598F16260D5B}"/>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42208777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44E34567-BD61-425F-AAC6-4DB72A6E12BE}"/>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537E8956-4C0D-43C8-8AAA-BD3806B12343}"/>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C5D9959D-3A06-4394-AB1D-D91604B4FCD9}"/>
              </a:ext>
            </a:extLst>
          </p:cNvPr>
          <p:cNvSpPr>
            <a:spLocks noGrp="1"/>
          </p:cNvSpPr>
          <p:nvPr>
            <p:ph type="sldNum" sz="quarter" idx="5"/>
          </p:nvPr>
        </p:nvSpPr>
        <p:spPr/>
        <p:txBody>
          <a:bodyPr/>
          <a:lstStyle/>
          <a:p>
            <a:fld id="{461AB768-8DD1-0841-B818-06F39B1574B2}" type="slidenum">
              <a:rPr lang="en-US" smtClean="0"/>
              <a:pPr/>
              <a:t>54</a:t>
            </a:fld>
            <a:endParaRPr lang="en-US" dirty="0"/>
          </a:p>
        </p:txBody>
      </p:sp>
      <p:sp>
        <p:nvSpPr>
          <p:cNvPr id="7" name="Header Placeholder 6">
            <a:extLst>
              <a:ext uri="{FF2B5EF4-FFF2-40B4-BE49-F238E27FC236}">
                <a16:creationId xmlns:a16="http://schemas.microsoft.com/office/drawing/2014/main" id="{1F079B80-CDBF-4194-85F7-D470B637293F}"/>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34421052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44E34567-BD61-425F-AAC6-4DB72A6E12BE}"/>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537E8956-4C0D-43C8-8AAA-BD3806B12343}"/>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C5D9959D-3A06-4394-AB1D-D91604B4FCD9}"/>
              </a:ext>
            </a:extLst>
          </p:cNvPr>
          <p:cNvSpPr>
            <a:spLocks noGrp="1"/>
          </p:cNvSpPr>
          <p:nvPr>
            <p:ph type="sldNum" sz="quarter" idx="5"/>
          </p:nvPr>
        </p:nvSpPr>
        <p:spPr/>
        <p:txBody>
          <a:bodyPr/>
          <a:lstStyle/>
          <a:p>
            <a:fld id="{461AB768-8DD1-0841-B818-06F39B1574B2}" type="slidenum">
              <a:rPr lang="en-US" smtClean="0"/>
              <a:pPr/>
              <a:t>55</a:t>
            </a:fld>
            <a:endParaRPr lang="en-US" dirty="0"/>
          </a:p>
        </p:txBody>
      </p:sp>
      <p:sp>
        <p:nvSpPr>
          <p:cNvPr id="7" name="Header Placeholder 6">
            <a:extLst>
              <a:ext uri="{FF2B5EF4-FFF2-40B4-BE49-F238E27FC236}">
                <a16:creationId xmlns:a16="http://schemas.microsoft.com/office/drawing/2014/main" id="{1F079B80-CDBF-4194-85F7-D470B637293F}"/>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9749033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7955">
              <a:defRPr/>
            </a:pPr>
            <a:r>
              <a:rPr lang="en-US" dirty="0"/>
              <a:t>Select</a:t>
            </a:r>
            <a:r>
              <a:rPr lang="en-US" baseline="0" dirty="0"/>
              <a:t> Change Made if changes have been made to the program because of the results. Select Change Recommended if, because of the results, you plan on changing the criterion, outcome, assessment method, etc. </a:t>
            </a:r>
            <a:endParaRPr lang="en-US" dirty="0"/>
          </a:p>
        </p:txBody>
      </p:sp>
      <p:sp>
        <p:nvSpPr>
          <p:cNvPr id="4" name="Slide Number Placeholder 3"/>
          <p:cNvSpPr>
            <a:spLocks noGrp="1"/>
          </p:cNvSpPr>
          <p:nvPr>
            <p:ph type="sldNum" sz="quarter" idx="10"/>
          </p:nvPr>
        </p:nvSpPr>
        <p:spPr/>
        <p:txBody>
          <a:bodyPr/>
          <a:lstStyle/>
          <a:p>
            <a:fld id="{FB991DF5-9BA8-471D-9A11-092115463B8C}" type="slidenum">
              <a:rPr lang="en-US" smtClean="0"/>
              <a:pPr/>
              <a:t>56</a:t>
            </a:fld>
            <a:endParaRPr lang="en-US" dirty="0"/>
          </a:p>
        </p:txBody>
      </p:sp>
      <p:sp>
        <p:nvSpPr>
          <p:cNvPr id="5" name="Date Placeholder 4">
            <a:extLst>
              <a:ext uri="{FF2B5EF4-FFF2-40B4-BE49-F238E27FC236}">
                <a16:creationId xmlns:a16="http://schemas.microsoft.com/office/drawing/2014/main" id="{7AB093A8-2F38-45A4-A7FE-3629F389CCEC}"/>
              </a:ext>
            </a:extLst>
          </p:cNvPr>
          <p:cNvSpPr>
            <a:spLocks noGrp="1"/>
          </p:cNvSpPr>
          <p:nvPr>
            <p:ph type="dt" idx="1"/>
          </p:nvPr>
        </p:nvSpPr>
        <p:spPr/>
        <p:txBody>
          <a:bodyPr/>
          <a:lstStyle/>
          <a:p>
            <a:r>
              <a:rPr lang="en-US" dirty="0"/>
              <a:t>9/9/2020</a:t>
            </a:r>
          </a:p>
        </p:txBody>
      </p:sp>
      <p:sp>
        <p:nvSpPr>
          <p:cNvPr id="6" name="Footer Placeholder 5">
            <a:extLst>
              <a:ext uri="{FF2B5EF4-FFF2-40B4-BE49-F238E27FC236}">
                <a16:creationId xmlns:a16="http://schemas.microsoft.com/office/drawing/2014/main" id="{94754BB6-715F-47DF-8B63-CCE849EA2E9A}"/>
              </a:ext>
            </a:extLst>
          </p:cNvPr>
          <p:cNvSpPr>
            <a:spLocks noGrp="1"/>
          </p:cNvSpPr>
          <p:nvPr>
            <p:ph type="ftr" sz="quarter" idx="4"/>
          </p:nvPr>
        </p:nvSpPr>
        <p:spPr/>
        <p:txBody>
          <a:bodyPr/>
          <a:lstStyle/>
          <a:p>
            <a:r>
              <a:rPr lang="en-US" dirty="0"/>
              <a:t>Office of University Accreditation, improve@unt.edu</a:t>
            </a:r>
          </a:p>
        </p:txBody>
      </p:sp>
      <p:sp>
        <p:nvSpPr>
          <p:cNvPr id="7" name="Header Placeholder 6">
            <a:extLst>
              <a:ext uri="{FF2B5EF4-FFF2-40B4-BE49-F238E27FC236}">
                <a16:creationId xmlns:a16="http://schemas.microsoft.com/office/drawing/2014/main" id="{E4A60295-792E-4A03-BBD3-BB012205900E}"/>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20845527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7955">
              <a:defRPr/>
            </a:pPr>
            <a:r>
              <a:rPr lang="en-US" dirty="0"/>
              <a:t>Select</a:t>
            </a:r>
            <a:r>
              <a:rPr lang="en-US" baseline="0" dirty="0"/>
              <a:t> Change Made if changes have been made to the program because of the results. Select Change Recommended if, because of the results, you plan on changing the criterion, outcome, assessment method, etc. </a:t>
            </a:r>
            <a:endParaRPr lang="en-US" dirty="0"/>
          </a:p>
        </p:txBody>
      </p:sp>
      <p:sp>
        <p:nvSpPr>
          <p:cNvPr id="4" name="Slide Number Placeholder 3"/>
          <p:cNvSpPr>
            <a:spLocks noGrp="1"/>
          </p:cNvSpPr>
          <p:nvPr>
            <p:ph type="sldNum" sz="quarter" idx="10"/>
          </p:nvPr>
        </p:nvSpPr>
        <p:spPr/>
        <p:txBody>
          <a:bodyPr/>
          <a:lstStyle/>
          <a:p>
            <a:fld id="{FB991DF5-9BA8-471D-9A11-092115463B8C}" type="slidenum">
              <a:rPr lang="en-US" smtClean="0"/>
              <a:pPr/>
              <a:t>57</a:t>
            </a:fld>
            <a:endParaRPr lang="en-US" dirty="0"/>
          </a:p>
        </p:txBody>
      </p:sp>
      <p:sp>
        <p:nvSpPr>
          <p:cNvPr id="5" name="Date Placeholder 4">
            <a:extLst>
              <a:ext uri="{FF2B5EF4-FFF2-40B4-BE49-F238E27FC236}">
                <a16:creationId xmlns:a16="http://schemas.microsoft.com/office/drawing/2014/main" id="{3EE1D268-A6DE-4E4E-82A9-E0B3B309F523}"/>
              </a:ext>
            </a:extLst>
          </p:cNvPr>
          <p:cNvSpPr>
            <a:spLocks noGrp="1"/>
          </p:cNvSpPr>
          <p:nvPr>
            <p:ph type="dt" idx="1"/>
          </p:nvPr>
        </p:nvSpPr>
        <p:spPr/>
        <p:txBody>
          <a:bodyPr/>
          <a:lstStyle/>
          <a:p>
            <a:r>
              <a:rPr lang="en-US" dirty="0"/>
              <a:t>9/9/2020</a:t>
            </a:r>
          </a:p>
        </p:txBody>
      </p:sp>
      <p:sp>
        <p:nvSpPr>
          <p:cNvPr id="6" name="Footer Placeholder 5">
            <a:extLst>
              <a:ext uri="{FF2B5EF4-FFF2-40B4-BE49-F238E27FC236}">
                <a16:creationId xmlns:a16="http://schemas.microsoft.com/office/drawing/2014/main" id="{82A2F2EC-9134-4152-A3A6-DB48169181AF}"/>
              </a:ext>
            </a:extLst>
          </p:cNvPr>
          <p:cNvSpPr>
            <a:spLocks noGrp="1"/>
          </p:cNvSpPr>
          <p:nvPr>
            <p:ph type="ftr" sz="quarter" idx="4"/>
          </p:nvPr>
        </p:nvSpPr>
        <p:spPr/>
        <p:txBody>
          <a:bodyPr/>
          <a:lstStyle/>
          <a:p>
            <a:r>
              <a:rPr lang="en-US" dirty="0"/>
              <a:t>Office of University Accreditation, improve@unt.edu</a:t>
            </a:r>
          </a:p>
        </p:txBody>
      </p:sp>
      <p:sp>
        <p:nvSpPr>
          <p:cNvPr id="7" name="Header Placeholder 6">
            <a:extLst>
              <a:ext uri="{FF2B5EF4-FFF2-40B4-BE49-F238E27FC236}">
                <a16:creationId xmlns:a16="http://schemas.microsoft.com/office/drawing/2014/main" id="{3E6ED268-1762-41B2-8BFA-BD78F79B863D}"/>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18989339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4266753D-9200-4B87-BE1E-A2B6545A859F}"/>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49816C7A-2443-462C-B8DC-BE71696B0C48}"/>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558B93CE-F6D1-4BFE-8427-69572D39C0D6}"/>
              </a:ext>
            </a:extLst>
          </p:cNvPr>
          <p:cNvSpPr>
            <a:spLocks noGrp="1"/>
          </p:cNvSpPr>
          <p:nvPr>
            <p:ph type="sldNum" sz="quarter" idx="5"/>
          </p:nvPr>
        </p:nvSpPr>
        <p:spPr/>
        <p:txBody>
          <a:bodyPr/>
          <a:lstStyle/>
          <a:p>
            <a:fld id="{461AB768-8DD1-0841-B818-06F39B1574B2}" type="slidenum">
              <a:rPr lang="en-US" smtClean="0"/>
              <a:pPr/>
              <a:t>58</a:t>
            </a:fld>
            <a:endParaRPr lang="en-US" dirty="0"/>
          </a:p>
        </p:txBody>
      </p:sp>
      <p:sp>
        <p:nvSpPr>
          <p:cNvPr id="7" name="Header Placeholder 6">
            <a:extLst>
              <a:ext uri="{FF2B5EF4-FFF2-40B4-BE49-F238E27FC236}">
                <a16:creationId xmlns:a16="http://schemas.microsoft.com/office/drawing/2014/main" id="{004FFE13-EFD4-4F49-BA1F-15CF71D5C985}"/>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26576175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C07C56BB-3B09-43F5-A7D0-DFDBA3DFE279}"/>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8874B647-E765-4119-9879-D5B8BB96CE47}"/>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4ABCBD75-CB90-444C-846C-EAE6B8CBA3CA}"/>
              </a:ext>
            </a:extLst>
          </p:cNvPr>
          <p:cNvSpPr>
            <a:spLocks noGrp="1"/>
          </p:cNvSpPr>
          <p:nvPr>
            <p:ph type="sldNum" sz="quarter" idx="5"/>
          </p:nvPr>
        </p:nvSpPr>
        <p:spPr/>
        <p:txBody>
          <a:bodyPr/>
          <a:lstStyle/>
          <a:p>
            <a:fld id="{461AB768-8DD1-0841-B818-06F39B1574B2}" type="slidenum">
              <a:rPr lang="en-US" smtClean="0"/>
              <a:pPr/>
              <a:t>59</a:t>
            </a:fld>
            <a:endParaRPr lang="en-US" dirty="0"/>
          </a:p>
        </p:txBody>
      </p:sp>
      <p:sp>
        <p:nvSpPr>
          <p:cNvPr id="7" name="Header Placeholder 6">
            <a:extLst>
              <a:ext uri="{FF2B5EF4-FFF2-40B4-BE49-F238E27FC236}">
                <a16:creationId xmlns:a16="http://schemas.microsoft.com/office/drawing/2014/main" id="{27BAD819-2BB7-4913-891D-3DE0FB4EFCD7}"/>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10860543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Institutional Effectiveness Training</a:t>
            </a:r>
          </a:p>
        </p:txBody>
      </p:sp>
      <p:sp>
        <p:nvSpPr>
          <p:cNvPr id="5" name="Date Placeholder 4"/>
          <p:cNvSpPr>
            <a:spLocks noGrp="1"/>
          </p:cNvSpPr>
          <p:nvPr>
            <p:ph type="dt" idx="1"/>
          </p:nvPr>
        </p:nvSpPr>
        <p:spPr/>
        <p:txBody>
          <a:bodyPr/>
          <a:lstStyle/>
          <a:p>
            <a:r>
              <a:rPr lang="en-US" dirty="0"/>
              <a:t>9/9/2020</a:t>
            </a:r>
          </a:p>
        </p:txBody>
      </p:sp>
      <p:sp>
        <p:nvSpPr>
          <p:cNvPr id="6" name="Footer Placeholder 5"/>
          <p:cNvSpPr>
            <a:spLocks noGrp="1"/>
          </p:cNvSpPr>
          <p:nvPr>
            <p:ph type="ftr" sz="quarter" idx="4"/>
          </p:nvPr>
        </p:nvSpPr>
        <p:spPr/>
        <p:txBody>
          <a:bodyPr/>
          <a:lstStyle/>
          <a:p>
            <a:r>
              <a:rPr lang="en-US" dirty="0"/>
              <a:t>Office of University Accreditation, improve@unt.edu</a:t>
            </a:r>
          </a:p>
        </p:txBody>
      </p:sp>
      <p:sp>
        <p:nvSpPr>
          <p:cNvPr id="7" name="Slide Number Placeholder 6"/>
          <p:cNvSpPr>
            <a:spLocks noGrp="1"/>
          </p:cNvSpPr>
          <p:nvPr>
            <p:ph type="sldNum" sz="quarter" idx="5"/>
          </p:nvPr>
        </p:nvSpPr>
        <p:spPr/>
        <p:txBody>
          <a:bodyPr/>
          <a:lstStyle/>
          <a:p>
            <a:fld id="{461AB768-8DD1-0841-B818-06F39B1574B2}" type="slidenum">
              <a:rPr lang="en-US" smtClean="0"/>
              <a:pPr/>
              <a:t>60</a:t>
            </a:fld>
            <a:endParaRPr lang="en-US" dirty="0"/>
          </a:p>
        </p:txBody>
      </p:sp>
    </p:spTree>
    <p:extLst>
      <p:ext uri="{BB962C8B-B14F-4D97-AF65-F5344CB8AC3E}">
        <p14:creationId xmlns:p14="http://schemas.microsoft.com/office/powerpoint/2010/main" val="3456839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1128248D-6262-4DC9-BB46-377ED3C9EB6D}"/>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F5FC7A2C-2C73-4B82-94BA-EA418B429112}"/>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FDB68F0B-4570-4C9F-9489-670C1A6F1AB6}"/>
              </a:ext>
            </a:extLst>
          </p:cNvPr>
          <p:cNvSpPr>
            <a:spLocks noGrp="1"/>
          </p:cNvSpPr>
          <p:nvPr>
            <p:ph type="sldNum" sz="quarter" idx="5"/>
          </p:nvPr>
        </p:nvSpPr>
        <p:spPr/>
        <p:txBody>
          <a:bodyPr/>
          <a:lstStyle/>
          <a:p>
            <a:fld id="{461AB768-8DD1-0841-B818-06F39B1574B2}" type="slidenum">
              <a:rPr lang="en-US" smtClean="0"/>
              <a:pPr/>
              <a:t>7</a:t>
            </a:fld>
            <a:endParaRPr lang="en-US" dirty="0"/>
          </a:p>
        </p:txBody>
      </p:sp>
      <p:sp>
        <p:nvSpPr>
          <p:cNvPr id="7" name="Header Placeholder 6">
            <a:extLst>
              <a:ext uri="{FF2B5EF4-FFF2-40B4-BE49-F238E27FC236}">
                <a16:creationId xmlns:a16="http://schemas.microsoft.com/office/drawing/2014/main" id="{C6B150A2-86DF-4825-BD45-A8DEB7AE79D9}"/>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16116122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Institutional Effectiveness Training</a:t>
            </a:r>
          </a:p>
        </p:txBody>
      </p:sp>
      <p:sp>
        <p:nvSpPr>
          <p:cNvPr id="5" name="Date Placeholder 4"/>
          <p:cNvSpPr>
            <a:spLocks noGrp="1"/>
          </p:cNvSpPr>
          <p:nvPr>
            <p:ph type="dt" idx="1"/>
          </p:nvPr>
        </p:nvSpPr>
        <p:spPr/>
        <p:txBody>
          <a:bodyPr/>
          <a:lstStyle/>
          <a:p>
            <a:r>
              <a:rPr lang="en-US" dirty="0"/>
              <a:t>9/9/2020</a:t>
            </a:r>
          </a:p>
        </p:txBody>
      </p:sp>
      <p:sp>
        <p:nvSpPr>
          <p:cNvPr id="6" name="Footer Placeholder 5"/>
          <p:cNvSpPr>
            <a:spLocks noGrp="1"/>
          </p:cNvSpPr>
          <p:nvPr>
            <p:ph type="ftr" sz="quarter" idx="4"/>
          </p:nvPr>
        </p:nvSpPr>
        <p:spPr/>
        <p:txBody>
          <a:bodyPr/>
          <a:lstStyle/>
          <a:p>
            <a:r>
              <a:rPr lang="en-US" dirty="0"/>
              <a:t>Office of University Accreditation, improve@unt.edu</a:t>
            </a:r>
          </a:p>
        </p:txBody>
      </p:sp>
      <p:sp>
        <p:nvSpPr>
          <p:cNvPr id="7" name="Slide Number Placeholder 6"/>
          <p:cNvSpPr>
            <a:spLocks noGrp="1"/>
          </p:cNvSpPr>
          <p:nvPr>
            <p:ph type="sldNum" sz="quarter" idx="5"/>
          </p:nvPr>
        </p:nvSpPr>
        <p:spPr/>
        <p:txBody>
          <a:bodyPr/>
          <a:lstStyle/>
          <a:p>
            <a:fld id="{461AB768-8DD1-0841-B818-06F39B1574B2}" type="slidenum">
              <a:rPr lang="en-US" smtClean="0"/>
              <a:pPr/>
              <a:t>61</a:t>
            </a:fld>
            <a:endParaRPr lang="en-US" dirty="0"/>
          </a:p>
        </p:txBody>
      </p:sp>
    </p:spTree>
    <p:extLst>
      <p:ext uri="{BB962C8B-B14F-4D97-AF65-F5344CB8AC3E}">
        <p14:creationId xmlns:p14="http://schemas.microsoft.com/office/powerpoint/2010/main" val="7570720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FDB6852A-4E0E-47E1-87A2-AE1B87A022B3}"/>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22F354CC-55F2-4589-9F21-D168DC0B0398}"/>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CD6385B0-B379-4383-B08E-2D27F3A8700B}"/>
              </a:ext>
            </a:extLst>
          </p:cNvPr>
          <p:cNvSpPr>
            <a:spLocks noGrp="1"/>
          </p:cNvSpPr>
          <p:nvPr>
            <p:ph type="sldNum" sz="quarter" idx="5"/>
          </p:nvPr>
        </p:nvSpPr>
        <p:spPr/>
        <p:txBody>
          <a:bodyPr/>
          <a:lstStyle/>
          <a:p>
            <a:fld id="{461AB768-8DD1-0841-B818-06F39B1574B2}" type="slidenum">
              <a:rPr lang="en-US" smtClean="0"/>
              <a:pPr/>
              <a:t>62</a:t>
            </a:fld>
            <a:endParaRPr lang="en-US" dirty="0"/>
          </a:p>
        </p:txBody>
      </p:sp>
      <p:sp>
        <p:nvSpPr>
          <p:cNvPr id="7" name="Header Placeholder 6">
            <a:extLst>
              <a:ext uri="{FF2B5EF4-FFF2-40B4-BE49-F238E27FC236}">
                <a16:creationId xmlns:a16="http://schemas.microsoft.com/office/drawing/2014/main" id="{68AF85B1-3451-4283-8D8E-7A2A5E915F5D}"/>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37091965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Institutional Effectiveness Training</a:t>
            </a:r>
          </a:p>
        </p:txBody>
      </p:sp>
      <p:sp>
        <p:nvSpPr>
          <p:cNvPr id="5" name="Date Placeholder 4"/>
          <p:cNvSpPr>
            <a:spLocks noGrp="1"/>
          </p:cNvSpPr>
          <p:nvPr>
            <p:ph type="dt" idx="1"/>
          </p:nvPr>
        </p:nvSpPr>
        <p:spPr/>
        <p:txBody>
          <a:bodyPr/>
          <a:lstStyle/>
          <a:p>
            <a:r>
              <a:rPr lang="en-US" dirty="0"/>
              <a:t>9/9/2020</a:t>
            </a:r>
          </a:p>
        </p:txBody>
      </p:sp>
      <p:sp>
        <p:nvSpPr>
          <p:cNvPr id="6" name="Footer Placeholder 5"/>
          <p:cNvSpPr>
            <a:spLocks noGrp="1"/>
          </p:cNvSpPr>
          <p:nvPr>
            <p:ph type="ftr" sz="quarter" idx="4"/>
          </p:nvPr>
        </p:nvSpPr>
        <p:spPr/>
        <p:txBody>
          <a:bodyPr/>
          <a:lstStyle/>
          <a:p>
            <a:r>
              <a:rPr lang="en-US" dirty="0"/>
              <a:t>Office of University Accreditation, improve@unt.edu</a:t>
            </a:r>
          </a:p>
        </p:txBody>
      </p:sp>
      <p:sp>
        <p:nvSpPr>
          <p:cNvPr id="7" name="Slide Number Placeholder 6"/>
          <p:cNvSpPr>
            <a:spLocks noGrp="1"/>
          </p:cNvSpPr>
          <p:nvPr>
            <p:ph type="sldNum" sz="quarter" idx="5"/>
          </p:nvPr>
        </p:nvSpPr>
        <p:spPr/>
        <p:txBody>
          <a:bodyPr/>
          <a:lstStyle/>
          <a:p>
            <a:fld id="{461AB768-8DD1-0841-B818-06F39B1574B2}" type="slidenum">
              <a:rPr lang="en-US" smtClean="0"/>
              <a:pPr/>
              <a:t>63</a:t>
            </a:fld>
            <a:endParaRPr lang="en-US" dirty="0"/>
          </a:p>
        </p:txBody>
      </p:sp>
    </p:spTree>
    <p:extLst>
      <p:ext uri="{BB962C8B-B14F-4D97-AF65-F5344CB8AC3E}">
        <p14:creationId xmlns:p14="http://schemas.microsoft.com/office/powerpoint/2010/main" val="5538388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Institutional Effectiveness Training</a:t>
            </a:r>
          </a:p>
        </p:txBody>
      </p:sp>
      <p:sp>
        <p:nvSpPr>
          <p:cNvPr id="5" name="Date Placeholder 4"/>
          <p:cNvSpPr>
            <a:spLocks noGrp="1"/>
          </p:cNvSpPr>
          <p:nvPr>
            <p:ph type="dt" idx="1"/>
          </p:nvPr>
        </p:nvSpPr>
        <p:spPr/>
        <p:txBody>
          <a:bodyPr/>
          <a:lstStyle/>
          <a:p>
            <a:r>
              <a:rPr lang="en-US" dirty="0"/>
              <a:t>9/9/2020</a:t>
            </a:r>
          </a:p>
        </p:txBody>
      </p:sp>
      <p:sp>
        <p:nvSpPr>
          <p:cNvPr id="6" name="Footer Placeholder 5"/>
          <p:cNvSpPr>
            <a:spLocks noGrp="1"/>
          </p:cNvSpPr>
          <p:nvPr>
            <p:ph type="ftr" sz="quarter" idx="4"/>
          </p:nvPr>
        </p:nvSpPr>
        <p:spPr/>
        <p:txBody>
          <a:bodyPr/>
          <a:lstStyle/>
          <a:p>
            <a:r>
              <a:rPr lang="en-US" dirty="0"/>
              <a:t>Office of University Accreditation, improve@unt.edu</a:t>
            </a:r>
          </a:p>
        </p:txBody>
      </p:sp>
      <p:sp>
        <p:nvSpPr>
          <p:cNvPr id="7" name="Slide Number Placeholder 6"/>
          <p:cNvSpPr>
            <a:spLocks noGrp="1"/>
          </p:cNvSpPr>
          <p:nvPr>
            <p:ph type="sldNum" sz="quarter" idx="5"/>
          </p:nvPr>
        </p:nvSpPr>
        <p:spPr/>
        <p:txBody>
          <a:bodyPr/>
          <a:lstStyle/>
          <a:p>
            <a:fld id="{461AB768-8DD1-0841-B818-06F39B1574B2}" type="slidenum">
              <a:rPr lang="en-US" smtClean="0"/>
              <a:pPr/>
              <a:t>64</a:t>
            </a:fld>
            <a:endParaRPr lang="en-US" dirty="0"/>
          </a:p>
        </p:txBody>
      </p:sp>
    </p:spTree>
    <p:extLst>
      <p:ext uri="{BB962C8B-B14F-4D97-AF65-F5344CB8AC3E}">
        <p14:creationId xmlns:p14="http://schemas.microsoft.com/office/powerpoint/2010/main" val="35563190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3 basic actions</a:t>
            </a:r>
            <a:r>
              <a:rPr lang="en-US" baseline="0" dirty="0"/>
              <a:t>- Advancement, Maintenance, or Improvement. If your criterion was set low, you might want to recommend advancement, or “raising the bar”. If the results met the criterion, but your sample was too small or there were errors in data collection, you can use this area to explain what you are doing to correct the problem. </a:t>
            </a:r>
            <a:endParaRPr lang="en-US" dirty="0"/>
          </a:p>
        </p:txBody>
      </p:sp>
      <p:sp>
        <p:nvSpPr>
          <p:cNvPr id="4" name="Slide Number Placeholder 3"/>
          <p:cNvSpPr>
            <a:spLocks noGrp="1"/>
          </p:cNvSpPr>
          <p:nvPr>
            <p:ph type="sldNum" sz="quarter" idx="10"/>
          </p:nvPr>
        </p:nvSpPr>
        <p:spPr/>
        <p:txBody>
          <a:bodyPr/>
          <a:lstStyle/>
          <a:p>
            <a:fld id="{FB991DF5-9BA8-471D-9A11-092115463B8C}" type="slidenum">
              <a:rPr lang="en-US" smtClean="0"/>
              <a:pPr/>
              <a:t>65</a:t>
            </a:fld>
            <a:endParaRPr lang="en-US" dirty="0"/>
          </a:p>
        </p:txBody>
      </p:sp>
      <p:sp>
        <p:nvSpPr>
          <p:cNvPr id="5" name="Date Placeholder 4">
            <a:extLst>
              <a:ext uri="{FF2B5EF4-FFF2-40B4-BE49-F238E27FC236}">
                <a16:creationId xmlns:a16="http://schemas.microsoft.com/office/drawing/2014/main" id="{0597F696-CE4A-4142-B54B-74418DA26A83}"/>
              </a:ext>
            </a:extLst>
          </p:cNvPr>
          <p:cNvSpPr>
            <a:spLocks noGrp="1"/>
          </p:cNvSpPr>
          <p:nvPr>
            <p:ph type="dt" idx="1"/>
          </p:nvPr>
        </p:nvSpPr>
        <p:spPr/>
        <p:txBody>
          <a:bodyPr/>
          <a:lstStyle/>
          <a:p>
            <a:r>
              <a:rPr lang="en-US" dirty="0"/>
              <a:t>9/9/2020</a:t>
            </a:r>
          </a:p>
        </p:txBody>
      </p:sp>
      <p:sp>
        <p:nvSpPr>
          <p:cNvPr id="6" name="Footer Placeholder 5">
            <a:extLst>
              <a:ext uri="{FF2B5EF4-FFF2-40B4-BE49-F238E27FC236}">
                <a16:creationId xmlns:a16="http://schemas.microsoft.com/office/drawing/2014/main" id="{06E426F4-5833-4415-A68A-88BC3934EAB1}"/>
              </a:ext>
            </a:extLst>
          </p:cNvPr>
          <p:cNvSpPr>
            <a:spLocks noGrp="1"/>
          </p:cNvSpPr>
          <p:nvPr>
            <p:ph type="ftr" sz="quarter" idx="4"/>
          </p:nvPr>
        </p:nvSpPr>
        <p:spPr/>
        <p:txBody>
          <a:bodyPr/>
          <a:lstStyle/>
          <a:p>
            <a:r>
              <a:rPr lang="en-US" dirty="0"/>
              <a:t>Office of University Accreditation, improve@unt.edu</a:t>
            </a:r>
          </a:p>
        </p:txBody>
      </p:sp>
      <p:sp>
        <p:nvSpPr>
          <p:cNvPr id="7" name="Header Placeholder 6">
            <a:extLst>
              <a:ext uri="{FF2B5EF4-FFF2-40B4-BE49-F238E27FC236}">
                <a16:creationId xmlns:a16="http://schemas.microsoft.com/office/drawing/2014/main" id="{7DBD774D-F753-4279-B160-C1D193A82BAC}"/>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24372133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687F2526-6762-4FB7-B4B2-37F2874BF425}"/>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B0814506-B3D2-4480-9460-A12B3C8E62C3}"/>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B52BF0EF-1733-45E6-B59F-4DC5C2E31542}"/>
              </a:ext>
            </a:extLst>
          </p:cNvPr>
          <p:cNvSpPr>
            <a:spLocks noGrp="1"/>
          </p:cNvSpPr>
          <p:nvPr>
            <p:ph type="sldNum" sz="quarter" idx="5"/>
          </p:nvPr>
        </p:nvSpPr>
        <p:spPr/>
        <p:txBody>
          <a:bodyPr/>
          <a:lstStyle/>
          <a:p>
            <a:fld id="{461AB768-8DD1-0841-B818-06F39B1574B2}" type="slidenum">
              <a:rPr lang="en-US" smtClean="0"/>
              <a:pPr/>
              <a:t>66</a:t>
            </a:fld>
            <a:endParaRPr lang="en-US" dirty="0"/>
          </a:p>
        </p:txBody>
      </p:sp>
      <p:sp>
        <p:nvSpPr>
          <p:cNvPr id="7" name="Header Placeholder 6">
            <a:extLst>
              <a:ext uri="{FF2B5EF4-FFF2-40B4-BE49-F238E27FC236}">
                <a16:creationId xmlns:a16="http://schemas.microsoft.com/office/drawing/2014/main" id="{2D7165EA-AFA4-497D-BCBB-47A260E6D646}"/>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16218208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FA3AD74E-9A12-4BDA-B7D2-34CBE432771A}"/>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84413B90-4BEE-4F01-AFE9-0E05A0CC79F3}"/>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148C1F7D-05C6-476A-9488-F82EFA826495}"/>
              </a:ext>
            </a:extLst>
          </p:cNvPr>
          <p:cNvSpPr>
            <a:spLocks noGrp="1"/>
          </p:cNvSpPr>
          <p:nvPr>
            <p:ph type="sldNum" sz="quarter" idx="5"/>
          </p:nvPr>
        </p:nvSpPr>
        <p:spPr/>
        <p:txBody>
          <a:bodyPr/>
          <a:lstStyle/>
          <a:p>
            <a:fld id="{461AB768-8DD1-0841-B818-06F39B1574B2}" type="slidenum">
              <a:rPr lang="en-US" smtClean="0"/>
              <a:pPr/>
              <a:t>67</a:t>
            </a:fld>
            <a:endParaRPr lang="en-US" dirty="0"/>
          </a:p>
        </p:txBody>
      </p:sp>
      <p:sp>
        <p:nvSpPr>
          <p:cNvPr id="7" name="Header Placeholder 6">
            <a:extLst>
              <a:ext uri="{FF2B5EF4-FFF2-40B4-BE49-F238E27FC236}">
                <a16:creationId xmlns:a16="http://schemas.microsoft.com/office/drawing/2014/main" id="{30C2D529-71B7-4A63-B41A-9D19C134D151}"/>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23929858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092B8822-9A71-4316-B107-5F68A721A59D}"/>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85F48DF8-AD38-4189-BFE7-793F3DCF50D2}"/>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CCAE0029-E6F4-460F-813B-67AD491A98D9}"/>
              </a:ext>
            </a:extLst>
          </p:cNvPr>
          <p:cNvSpPr>
            <a:spLocks noGrp="1"/>
          </p:cNvSpPr>
          <p:nvPr>
            <p:ph type="sldNum" sz="quarter" idx="5"/>
          </p:nvPr>
        </p:nvSpPr>
        <p:spPr/>
        <p:txBody>
          <a:bodyPr/>
          <a:lstStyle/>
          <a:p>
            <a:fld id="{461AB768-8DD1-0841-B818-06F39B1574B2}" type="slidenum">
              <a:rPr lang="en-US" smtClean="0"/>
              <a:pPr/>
              <a:t>68</a:t>
            </a:fld>
            <a:endParaRPr lang="en-US" dirty="0"/>
          </a:p>
        </p:txBody>
      </p:sp>
      <p:sp>
        <p:nvSpPr>
          <p:cNvPr id="7" name="Header Placeholder 6">
            <a:extLst>
              <a:ext uri="{FF2B5EF4-FFF2-40B4-BE49-F238E27FC236}">
                <a16:creationId xmlns:a16="http://schemas.microsoft.com/office/drawing/2014/main" id="{4A206FBB-9230-4FBF-BE6F-8C345CE3430B}"/>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28057810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5275FD1A-B3CE-4981-850F-AF470FE7127F}"/>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18026B99-124B-4F91-9E02-89945CC8C35B}"/>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FD21CB2A-DE81-4FD5-BD79-89CD8DDF9A3D}"/>
              </a:ext>
            </a:extLst>
          </p:cNvPr>
          <p:cNvSpPr>
            <a:spLocks noGrp="1"/>
          </p:cNvSpPr>
          <p:nvPr>
            <p:ph type="sldNum" sz="quarter" idx="5"/>
          </p:nvPr>
        </p:nvSpPr>
        <p:spPr/>
        <p:txBody>
          <a:bodyPr/>
          <a:lstStyle/>
          <a:p>
            <a:fld id="{461AB768-8DD1-0841-B818-06F39B1574B2}" type="slidenum">
              <a:rPr lang="en-US" smtClean="0"/>
              <a:pPr/>
              <a:t>69</a:t>
            </a:fld>
            <a:endParaRPr lang="en-US" dirty="0"/>
          </a:p>
        </p:txBody>
      </p:sp>
      <p:sp>
        <p:nvSpPr>
          <p:cNvPr id="7" name="Header Placeholder 6">
            <a:extLst>
              <a:ext uri="{FF2B5EF4-FFF2-40B4-BE49-F238E27FC236}">
                <a16:creationId xmlns:a16="http://schemas.microsoft.com/office/drawing/2014/main" id="{9AED1E4A-831A-4D0A-9439-9C7421DDF63A}"/>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10939583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Institutional Effectiveness Training</a:t>
            </a:r>
          </a:p>
        </p:txBody>
      </p:sp>
      <p:sp>
        <p:nvSpPr>
          <p:cNvPr id="5" name="Date Placeholder 4"/>
          <p:cNvSpPr>
            <a:spLocks noGrp="1"/>
          </p:cNvSpPr>
          <p:nvPr>
            <p:ph type="dt" idx="1"/>
          </p:nvPr>
        </p:nvSpPr>
        <p:spPr/>
        <p:txBody>
          <a:bodyPr/>
          <a:lstStyle/>
          <a:p>
            <a:r>
              <a:rPr lang="en-US" dirty="0"/>
              <a:t>9/9/2020</a:t>
            </a:r>
          </a:p>
        </p:txBody>
      </p:sp>
      <p:sp>
        <p:nvSpPr>
          <p:cNvPr id="6" name="Footer Placeholder 5"/>
          <p:cNvSpPr>
            <a:spLocks noGrp="1"/>
          </p:cNvSpPr>
          <p:nvPr>
            <p:ph type="ftr" sz="quarter" idx="4"/>
          </p:nvPr>
        </p:nvSpPr>
        <p:spPr/>
        <p:txBody>
          <a:bodyPr/>
          <a:lstStyle/>
          <a:p>
            <a:r>
              <a:rPr lang="en-US" dirty="0"/>
              <a:t>Office of University Accreditation, improve@unt.edu</a:t>
            </a:r>
          </a:p>
        </p:txBody>
      </p:sp>
      <p:sp>
        <p:nvSpPr>
          <p:cNvPr id="7" name="Slide Number Placeholder 6"/>
          <p:cNvSpPr>
            <a:spLocks noGrp="1"/>
          </p:cNvSpPr>
          <p:nvPr>
            <p:ph type="sldNum" sz="quarter" idx="5"/>
          </p:nvPr>
        </p:nvSpPr>
        <p:spPr/>
        <p:txBody>
          <a:bodyPr/>
          <a:lstStyle/>
          <a:p>
            <a:fld id="{461AB768-8DD1-0841-B818-06F39B1574B2}" type="slidenum">
              <a:rPr lang="en-US" smtClean="0"/>
              <a:pPr/>
              <a:t>70</a:t>
            </a:fld>
            <a:endParaRPr lang="en-US" dirty="0"/>
          </a:p>
        </p:txBody>
      </p:sp>
    </p:spTree>
    <p:extLst>
      <p:ext uri="{BB962C8B-B14F-4D97-AF65-F5344CB8AC3E}">
        <p14:creationId xmlns:p14="http://schemas.microsoft.com/office/powerpoint/2010/main" val="80312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E477581E-8CAE-4037-92D8-623C8A03F5CA}"/>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004FA867-8165-41BD-8458-C5EDA6E17B99}"/>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FFDCD807-79B3-40B3-B982-68EB8982743A}"/>
              </a:ext>
            </a:extLst>
          </p:cNvPr>
          <p:cNvSpPr>
            <a:spLocks noGrp="1"/>
          </p:cNvSpPr>
          <p:nvPr>
            <p:ph type="sldNum" sz="quarter" idx="5"/>
          </p:nvPr>
        </p:nvSpPr>
        <p:spPr/>
        <p:txBody>
          <a:bodyPr/>
          <a:lstStyle/>
          <a:p>
            <a:fld id="{461AB768-8DD1-0841-B818-06F39B1574B2}" type="slidenum">
              <a:rPr lang="en-US" smtClean="0"/>
              <a:pPr/>
              <a:t>8</a:t>
            </a:fld>
            <a:endParaRPr lang="en-US" dirty="0"/>
          </a:p>
        </p:txBody>
      </p:sp>
      <p:sp>
        <p:nvSpPr>
          <p:cNvPr id="7" name="Header Placeholder 6">
            <a:extLst>
              <a:ext uri="{FF2B5EF4-FFF2-40B4-BE49-F238E27FC236}">
                <a16:creationId xmlns:a16="http://schemas.microsoft.com/office/drawing/2014/main" id="{B6D9A646-F383-47EE-8A05-6B00ED57E8AE}"/>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2809443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Institutional Effectiveness Training</a:t>
            </a:r>
          </a:p>
        </p:txBody>
      </p:sp>
      <p:sp>
        <p:nvSpPr>
          <p:cNvPr id="5" name="Date Placeholder 4"/>
          <p:cNvSpPr>
            <a:spLocks noGrp="1"/>
          </p:cNvSpPr>
          <p:nvPr>
            <p:ph type="dt" idx="1"/>
          </p:nvPr>
        </p:nvSpPr>
        <p:spPr/>
        <p:txBody>
          <a:bodyPr/>
          <a:lstStyle/>
          <a:p>
            <a:r>
              <a:rPr lang="en-US" dirty="0"/>
              <a:t>9/9/2020</a:t>
            </a:r>
          </a:p>
        </p:txBody>
      </p:sp>
      <p:sp>
        <p:nvSpPr>
          <p:cNvPr id="6" name="Footer Placeholder 5"/>
          <p:cNvSpPr>
            <a:spLocks noGrp="1"/>
          </p:cNvSpPr>
          <p:nvPr>
            <p:ph type="ftr" sz="quarter" idx="4"/>
          </p:nvPr>
        </p:nvSpPr>
        <p:spPr/>
        <p:txBody>
          <a:bodyPr/>
          <a:lstStyle/>
          <a:p>
            <a:r>
              <a:rPr lang="en-US" dirty="0"/>
              <a:t>Office of University Accreditation, improve@unt.edu</a:t>
            </a:r>
          </a:p>
        </p:txBody>
      </p:sp>
      <p:sp>
        <p:nvSpPr>
          <p:cNvPr id="7" name="Slide Number Placeholder 6"/>
          <p:cNvSpPr>
            <a:spLocks noGrp="1"/>
          </p:cNvSpPr>
          <p:nvPr>
            <p:ph type="sldNum" sz="quarter" idx="5"/>
          </p:nvPr>
        </p:nvSpPr>
        <p:spPr/>
        <p:txBody>
          <a:bodyPr/>
          <a:lstStyle/>
          <a:p>
            <a:fld id="{461AB768-8DD1-0841-B818-06F39B1574B2}" type="slidenum">
              <a:rPr lang="en-US" smtClean="0"/>
              <a:pPr/>
              <a:t>71</a:t>
            </a:fld>
            <a:endParaRPr lang="en-US" dirty="0"/>
          </a:p>
        </p:txBody>
      </p:sp>
    </p:spTree>
    <p:extLst>
      <p:ext uri="{BB962C8B-B14F-4D97-AF65-F5344CB8AC3E}">
        <p14:creationId xmlns:p14="http://schemas.microsoft.com/office/powerpoint/2010/main" val="34054002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Institutional Effectiveness Training</a:t>
            </a:r>
          </a:p>
        </p:txBody>
      </p:sp>
      <p:sp>
        <p:nvSpPr>
          <p:cNvPr id="5" name="Date Placeholder 4"/>
          <p:cNvSpPr>
            <a:spLocks noGrp="1"/>
          </p:cNvSpPr>
          <p:nvPr>
            <p:ph type="dt" idx="1"/>
          </p:nvPr>
        </p:nvSpPr>
        <p:spPr/>
        <p:txBody>
          <a:bodyPr/>
          <a:lstStyle/>
          <a:p>
            <a:r>
              <a:rPr lang="en-US" dirty="0"/>
              <a:t>9/9/2020</a:t>
            </a:r>
          </a:p>
        </p:txBody>
      </p:sp>
      <p:sp>
        <p:nvSpPr>
          <p:cNvPr id="6" name="Footer Placeholder 5"/>
          <p:cNvSpPr>
            <a:spLocks noGrp="1"/>
          </p:cNvSpPr>
          <p:nvPr>
            <p:ph type="ftr" sz="quarter" idx="4"/>
          </p:nvPr>
        </p:nvSpPr>
        <p:spPr/>
        <p:txBody>
          <a:bodyPr/>
          <a:lstStyle/>
          <a:p>
            <a:r>
              <a:rPr lang="en-US" dirty="0"/>
              <a:t>Office of University Accreditation, improve@unt.edu</a:t>
            </a:r>
          </a:p>
        </p:txBody>
      </p:sp>
      <p:sp>
        <p:nvSpPr>
          <p:cNvPr id="7" name="Slide Number Placeholder 6"/>
          <p:cNvSpPr>
            <a:spLocks noGrp="1"/>
          </p:cNvSpPr>
          <p:nvPr>
            <p:ph type="sldNum" sz="quarter" idx="5"/>
          </p:nvPr>
        </p:nvSpPr>
        <p:spPr/>
        <p:txBody>
          <a:bodyPr/>
          <a:lstStyle/>
          <a:p>
            <a:fld id="{461AB768-8DD1-0841-B818-06F39B1574B2}" type="slidenum">
              <a:rPr lang="en-US" smtClean="0"/>
              <a:pPr/>
              <a:t>72</a:t>
            </a:fld>
            <a:endParaRPr lang="en-US" dirty="0"/>
          </a:p>
        </p:txBody>
      </p:sp>
    </p:spTree>
    <p:extLst>
      <p:ext uri="{BB962C8B-B14F-4D97-AF65-F5344CB8AC3E}">
        <p14:creationId xmlns:p14="http://schemas.microsoft.com/office/powerpoint/2010/main" val="5420077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E83C1833-649E-4DDF-86A4-F303E2F03AFA}"/>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93C4BD8A-248D-4D48-BC01-AEFC5C030D71}"/>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2299FCE8-3805-4AB4-A47C-C584519D0296}"/>
              </a:ext>
            </a:extLst>
          </p:cNvPr>
          <p:cNvSpPr>
            <a:spLocks noGrp="1"/>
          </p:cNvSpPr>
          <p:nvPr>
            <p:ph type="sldNum" sz="quarter" idx="5"/>
          </p:nvPr>
        </p:nvSpPr>
        <p:spPr/>
        <p:txBody>
          <a:bodyPr/>
          <a:lstStyle/>
          <a:p>
            <a:fld id="{461AB768-8DD1-0841-B818-06F39B1574B2}" type="slidenum">
              <a:rPr lang="en-US" smtClean="0"/>
              <a:pPr/>
              <a:t>73</a:t>
            </a:fld>
            <a:endParaRPr lang="en-US" dirty="0"/>
          </a:p>
        </p:txBody>
      </p:sp>
      <p:sp>
        <p:nvSpPr>
          <p:cNvPr id="7" name="Header Placeholder 6">
            <a:extLst>
              <a:ext uri="{FF2B5EF4-FFF2-40B4-BE49-F238E27FC236}">
                <a16:creationId xmlns:a16="http://schemas.microsoft.com/office/drawing/2014/main" id="{DB54130F-A64D-4EC0-A7DD-1C6B647FC5FE}"/>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3448745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BD05C437-A2F4-47C4-94E0-9A7669CE1425}"/>
              </a:ext>
            </a:extLst>
          </p:cNvPr>
          <p:cNvSpPr>
            <a:spLocks noGrp="1"/>
          </p:cNvSpPr>
          <p:nvPr>
            <p:ph type="dt" idx="1"/>
          </p:nvPr>
        </p:nvSpPr>
        <p:spPr/>
        <p:txBody>
          <a:bodyPr/>
          <a:lstStyle/>
          <a:p>
            <a:r>
              <a:rPr lang="en-US" dirty="0"/>
              <a:t>9/9/2020</a:t>
            </a:r>
          </a:p>
        </p:txBody>
      </p:sp>
      <p:sp>
        <p:nvSpPr>
          <p:cNvPr id="5" name="Footer Placeholder 4">
            <a:extLst>
              <a:ext uri="{FF2B5EF4-FFF2-40B4-BE49-F238E27FC236}">
                <a16:creationId xmlns:a16="http://schemas.microsoft.com/office/drawing/2014/main" id="{9277B56F-CE00-4DA4-B8E2-38F1C70EBBA2}"/>
              </a:ext>
            </a:extLst>
          </p:cNvPr>
          <p:cNvSpPr>
            <a:spLocks noGrp="1"/>
          </p:cNvSpPr>
          <p:nvPr>
            <p:ph type="ftr" sz="quarter" idx="4"/>
          </p:nvPr>
        </p:nvSpPr>
        <p:spPr/>
        <p:txBody>
          <a:bodyPr/>
          <a:lstStyle/>
          <a:p>
            <a:r>
              <a:rPr lang="en-US" dirty="0"/>
              <a:t>Office of University Accreditation, improve@unt.edu</a:t>
            </a:r>
          </a:p>
        </p:txBody>
      </p:sp>
      <p:sp>
        <p:nvSpPr>
          <p:cNvPr id="6" name="Slide Number Placeholder 5">
            <a:extLst>
              <a:ext uri="{FF2B5EF4-FFF2-40B4-BE49-F238E27FC236}">
                <a16:creationId xmlns:a16="http://schemas.microsoft.com/office/drawing/2014/main" id="{E24AC385-7F6B-470F-9E10-1D60AE2B29AB}"/>
              </a:ext>
            </a:extLst>
          </p:cNvPr>
          <p:cNvSpPr>
            <a:spLocks noGrp="1"/>
          </p:cNvSpPr>
          <p:nvPr>
            <p:ph type="sldNum" sz="quarter" idx="5"/>
          </p:nvPr>
        </p:nvSpPr>
        <p:spPr/>
        <p:txBody>
          <a:bodyPr/>
          <a:lstStyle/>
          <a:p>
            <a:fld id="{461AB768-8DD1-0841-B818-06F39B1574B2}" type="slidenum">
              <a:rPr lang="en-US" smtClean="0"/>
              <a:pPr/>
              <a:t>9</a:t>
            </a:fld>
            <a:endParaRPr lang="en-US" dirty="0"/>
          </a:p>
        </p:txBody>
      </p:sp>
      <p:sp>
        <p:nvSpPr>
          <p:cNvPr id="7" name="Header Placeholder 6">
            <a:extLst>
              <a:ext uri="{FF2B5EF4-FFF2-40B4-BE49-F238E27FC236}">
                <a16:creationId xmlns:a16="http://schemas.microsoft.com/office/drawing/2014/main" id="{7FDA6769-0F99-4768-87EE-FFA3E736FC40}"/>
              </a:ext>
            </a:extLst>
          </p:cNvPr>
          <p:cNvSpPr>
            <a:spLocks noGrp="1"/>
          </p:cNvSpPr>
          <p:nvPr>
            <p:ph type="hdr" sz="quarter"/>
          </p:nvPr>
        </p:nvSpPr>
        <p:spPr/>
        <p:txBody>
          <a:bodyPr/>
          <a:lstStyle/>
          <a:p>
            <a:r>
              <a:rPr lang="en-US" dirty="0"/>
              <a:t>Institutional Effectiveness Training</a:t>
            </a:r>
          </a:p>
        </p:txBody>
      </p:sp>
    </p:spTree>
    <p:extLst>
      <p:ext uri="{BB962C8B-B14F-4D97-AF65-F5344CB8AC3E}">
        <p14:creationId xmlns:p14="http://schemas.microsoft.com/office/powerpoint/2010/main" val="1641575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Institutional Effectiveness Training</a:t>
            </a:r>
          </a:p>
        </p:txBody>
      </p:sp>
      <p:sp>
        <p:nvSpPr>
          <p:cNvPr id="5" name="Date Placeholder 4"/>
          <p:cNvSpPr>
            <a:spLocks noGrp="1"/>
          </p:cNvSpPr>
          <p:nvPr>
            <p:ph type="dt" idx="1"/>
          </p:nvPr>
        </p:nvSpPr>
        <p:spPr/>
        <p:txBody>
          <a:bodyPr/>
          <a:lstStyle/>
          <a:p>
            <a:r>
              <a:rPr lang="en-US" dirty="0"/>
              <a:t>9/9/2020</a:t>
            </a:r>
          </a:p>
        </p:txBody>
      </p:sp>
      <p:sp>
        <p:nvSpPr>
          <p:cNvPr id="6" name="Footer Placeholder 5"/>
          <p:cNvSpPr>
            <a:spLocks noGrp="1"/>
          </p:cNvSpPr>
          <p:nvPr>
            <p:ph type="ftr" sz="quarter" idx="4"/>
          </p:nvPr>
        </p:nvSpPr>
        <p:spPr/>
        <p:txBody>
          <a:bodyPr/>
          <a:lstStyle/>
          <a:p>
            <a:r>
              <a:rPr lang="en-US" dirty="0"/>
              <a:t>Office of University Accreditation, improve@unt.edu</a:t>
            </a:r>
          </a:p>
        </p:txBody>
      </p:sp>
      <p:sp>
        <p:nvSpPr>
          <p:cNvPr id="7" name="Slide Number Placeholder 6"/>
          <p:cNvSpPr>
            <a:spLocks noGrp="1"/>
          </p:cNvSpPr>
          <p:nvPr>
            <p:ph type="sldNum" sz="quarter" idx="5"/>
          </p:nvPr>
        </p:nvSpPr>
        <p:spPr/>
        <p:txBody>
          <a:bodyPr/>
          <a:lstStyle/>
          <a:p>
            <a:fld id="{461AB768-8DD1-0841-B818-06F39B1574B2}" type="slidenum">
              <a:rPr lang="en-US" smtClean="0"/>
              <a:pPr/>
              <a:t>10</a:t>
            </a:fld>
            <a:endParaRPr lang="en-US" dirty="0"/>
          </a:p>
        </p:txBody>
      </p:sp>
    </p:spTree>
    <p:extLst>
      <p:ext uri="{BB962C8B-B14F-4D97-AF65-F5344CB8AC3E}">
        <p14:creationId xmlns:p14="http://schemas.microsoft.com/office/powerpoint/2010/main" val="3520784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5D6DE-B9D6-6C48-B331-E83074B6D0C5}" type="datetime1">
              <a:rPr lang="en-US" smtClean="0"/>
              <a:pPr/>
              <a:t>5/6/22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E4C76B-B62B-E041-BECA-E1452F308EB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1B82FE-C419-4604-ABC4-DB06AC091C8B}" type="datetimeFigureOut">
              <a:rPr lang="en-US" smtClean="0"/>
              <a:pPr/>
              <a:t>5/6/22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EDA29E-F2C6-4F35-A1B5-64934186D2B8}" type="slidenum">
              <a:rPr lang="en-US" smtClean="0"/>
              <a:pPr/>
              <a:t>‹#›</a:t>
            </a:fld>
            <a:endParaRPr lang="en-US" dirty="0"/>
          </a:p>
        </p:txBody>
      </p:sp>
    </p:spTree>
    <p:extLst>
      <p:ext uri="{BB962C8B-B14F-4D97-AF65-F5344CB8AC3E}">
        <p14:creationId xmlns:p14="http://schemas.microsoft.com/office/powerpoint/2010/main" val="3788411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1B82FE-C419-4604-ABC4-DB06AC091C8B}" type="datetimeFigureOut">
              <a:rPr lang="en-US" smtClean="0"/>
              <a:pPr/>
              <a:t>5/6/22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EDA29E-F2C6-4F35-A1B5-64934186D2B8}" type="slidenum">
              <a:rPr lang="en-US" smtClean="0"/>
              <a:pPr/>
              <a:t>‹#›</a:t>
            </a:fld>
            <a:endParaRPr lang="en-US" dirty="0"/>
          </a:p>
        </p:txBody>
      </p:sp>
    </p:spTree>
    <p:extLst>
      <p:ext uri="{BB962C8B-B14F-4D97-AF65-F5344CB8AC3E}">
        <p14:creationId xmlns:p14="http://schemas.microsoft.com/office/powerpoint/2010/main" val="1012711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1B82FE-C419-4604-ABC4-DB06AC091C8B}" type="datetimeFigureOut">
              <a:rPr lang="en-US" smtClean="0"/>
              <a:pPr/>
              <a:t>5/6/22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EDA29E-F2C6-4F35-A1B5-64934186D2B8}" type="slidenum">
              <a:rPr lang="en-US" smtClean="0"/>
              <a:pPr/>
              <a:t>‹#›</a:t>
            </a:fld>
            <a:endParaRPr lang="en-US" dirty="0"/>
          </a:p>
        </p:txBody>
      </p:sp>
    </p:spTree>
    <p:extLst>
      <p:ext uri="{BB962C8B-B14F-4D97-AF65-F5344CB8AC3E}">
        <p14:creationId xmlns:p14="http://schemas.microsoft.com/office/powerpoint/2010/main" val="2347402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1B82FE-C419-4604-ABC4-DB06AC091C8B}" type="datetimeFigureOut">
              <a:rPr lang="en-US" smtClean="0"/>
              <a:pPr/>
              <a:t>5/6/22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EDA29E-F2C6-4F35-A1B5-64934186D2B8}" type="slidenum">
              <a:rPr lang="en-US" smtClean="0"/>
              <a:pPr/>
              <a:t>‹#›</a:t>
            </a:fld>
            <a:endParaRPr lang="en-US" dirty="0"/>
          </a:p>
        </p:txBody>
      </p:sp>
    </p:spTree>
    <p:extLst>
      <p:ext uri="{BB962C8B-B14F-4D97-AF65-F5344CB8AC3E}">
        <p14:creationId xmlns:p14="http://schemas.microsoft.com/office/powerpoint/2010/main" val="1485385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ection Header">
    <p:bg>
      <p:bgPr>
        <a:blipFill dpi="0" rotWithShape="1">
          <a:blip r:embed="rId2">
            <a:lum/>
          </a:blip>
          <a:srcRect/>
          <a:tile tx="-152400" ty="2540000" sx="100000" sy="100000" flip="none" algn="bl"/>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72440" y="1555750"/>
            <a:ext cx="8214360" cy="4016374"/>
          </a:xfrm>
        </p:spPr>
        <p:txBody>
          <a:bodyPr/>
          <a:lstStyle>
            <a:lvl1pPr>
              <a:buNone/>
              <a:defRPr sz="2400" baseline="0">
                <a:solidFill>
                  <a:srgbClr val="139A29"/>
                </a:solidFill>
                <a:latin typeface="Arial" pitchFamily="34" charset="0"/>
                <a:cs typeface="Arial" pitchFamily="34" charset="0"/>
              </a:defRPr>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629900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Section Header">
    <p:bg>
      <p:bgPr>
        <a:blipFill dpi="0" rotWithShape="1">
          <a:blip r:embed="rId2">
            <a:lum/>
          </a:blip>
          <a:srcRect/>
          <a:tile tx="-152400" ty="2540000" sx="100000" sy="100000" flip="none" algn="bl"/>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72440" y="1555750"/>
            <a:ext cx="8214360" cy="4016374"/>
          </a:xfrm>
        </p:spPr>
        <p:txBody>
          <a:bodyPr/>
          <a:lstStyle>
            <a:lvl1pPr>
              <a:buNone/>
              <a:defRPr sz="2400" baseline="0">
                <a:solidFill>
                  <a:srgbClr val="139A29"/>
                </a:solidFill>
                <a:latin typeface="Arial" pitchFamily="34" charset="0"/>
                <a:cs typeface="Arial" pitchFamily="34" charset="0"/>
              </a:defRPr>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840016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Section Header">
    <p:bg>
      <p:bgPr>
        <a:blipFill dpi="0" rotWithShape="1">
          <a:blip r:embed="rId2">
            <a:lum/>
          </a:blip>
          <a:srcRect/>
          <a:tile tx="-152400" ty="2540000" sx="100000" sy="100000" flip="none" algn="bl"/>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72440" y="1555750"/>
            <a:ext cx="8214360" cy="4016374"/>
          </a:xfrm>
        </p:spPr>
        <p:txBody>
          <a:bodyPr/>
          <a:lstStyle>
            <a:lvl1pPr>
              <a:buNone/>
              <a:defRPr sz="2400" baseline="0">
                <a:solidFill>
                  <a:srgbClr val="139A29"/>
                </a:solidFill>
                <a:latin typeface="Arial" pitchFamily="34" charset="0"/>
                <a:cs typeface="Arial" pitchFamily="34" charset="0"/>
              </a:defRPr>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65728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Section Header">
    <p:bg>
      <p:bgPr>
        <a:blipFill dpi="0" rotWithShape="1">
          <a:blip r:embed="rId2">
            <a:lum/>
          </a:blip>
          <a:srcRect/>
          <a:tile tx="-152400" ty="2540000" sx="100000" sy="100000" flip="none" algn="bl"/>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72440" y="1555750"/>
            <a:ext cx="8214360" cy="4016374"/>
          </a:xfrm>
        </p:spPr>
        <p:txBody>
          <a:bodyPr/>
          <a:lstStyle>
            <a:lvl1pPr>
              <a:buNone/>
              <a:defRPr sz="2400" baseline="0">
                <a:solidFill>
                  <a:srgbClr val="139A29"/>
                </a:solidFill>
                <a:latin typeface="Arial" pitchFamily="34" charset="0"/>
                <a:cs typeface="Arial" pitchFamily="34" charset="0"/>
              </a:defRPr>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845172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Section Header">
    <p:bg>
      <p:bgPr>
        <a:blipFill dpi="0" rotWithShape="1">
          <a:blip r:embed="rId2">
            <a:lum/>
          </a:blip>
          <a:srcRect/>
          <a:tile tx="-152400" ty="2540000" sx="100000" sy="100000" flip="none" algn="bl"/>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72440" y="1555750"/>
            <a:ext cx="8214360" cy="4016374"/>
          </a:xfrm>
        </p:spPr>
        <p:txBody>
          <a:bodyPr/>
          <a:lstStyle>
            <a:lvl1pPr>
              <a:buNone/>
              <a:defRPr sz="2400" baseline="0">
                <a:solidFill>
                  <a:srgbClr val="139A29"/>
                </a:solidFill>
                <a:latin typeface="Arial" pitchFamily="34" charset="0"/>
                <a:cs typeface="Arial" pitchFamily="34" charset="0"/>
              </a:defRPr>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469777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5D446-45C8-DF40-A2BD-F1DA2F21BB59}" type="datetime1">
              <a:rPr lang="en-US" smtClean="0"/>
              <a:pPr/>
              <a:t>5/6/22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7E4C76B-B62B-E041-BECA-E1452F308EBC}" type="slidenum">
              <a:rPr lang="en-US" smtClean="0"/>
              <a:pPr/>
              <a:t>‹#›</a:t>
            </a:fld>
            <a:endParaRPr lang="en-US" dirty="0"/>
          </a:p>
        </p:txBody>
      </p:sp>
      <p:sp>
        <p:nvSpPr>
          <p:cNvPr id="5" name="Text Placeholder 7"/>
          <p:cNvSpPr>
            <a:spLocks noGrp="1"/>
          </p:cNvSpPr>
          <p:nvPr>
            <p:ph type="body" sz="quarter" idx="13"/>
          </p:nvPr>
        </p:nvSpPr>
        <p:spPr>
          <a:xfrm>
            <a:off x="472440" y="1295400"/>
            <a:ext cx="7361238" cy="3657600"/>
          </a:xfrm>
        </p:spPr>
        <p:txBody>
          <a:bodyPr/>
          <a:lstStyle>
            <a:lvl1pPr>
              <a:buNone/>
              <a:defRPr sz="1800" baseline="0">
                <a:solidFill>
                  <a:srgbClr val="139A29"/>
                </a:solidFill>
                <a:latin typeface="Arial" pitchFamily="34" charset="0"/>
                <a:cs typeface="Arial" pitchFamily="34" charset="0"/>
              </a:defRPr>
            </a:lvl1pPr>
            <a:lvl2pPr>
              <a:defRPr sz="1800"/>
            </a:lvl2pPr>
            <a:lvl3pPr>
              <a:defRPr sz="1500"/>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8939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tile tx="-152400" ty="2540000" sx="100000" sy="100000" flip="none" algn="bl"/>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72440" y="1555750"/>
            <a:ext cx="8214360" cy="4016374"/>
          </a:xfrm>
        </p:spPr>
        <p:txBody>
          <a:bodyPr/>
          <a:lstStyle>
            <a:lvl1pPr>
              <a:buNone/>
              <a:defRPr sz="2400" baseline="0">
                <a:solidFill>
                  <a:srgbClr val="139A29"/>
                </a:solidFill>
                <a:latin typeface="Arial" pitchFamily="34" charset="0"/>
                <a:cs typeface="Arial" pitchFamily="34" charset="0"/>
              </a:defRPr>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560022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tile tx="1244600" ty="2540000" sx="100000" sy="100000" flip="none" algn="b"/>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5502592"/>
            <a:ext cx="2133600" cy="365125"/>
          </a:xfrm>
          <a:prstGeom prst="rect">
            <a:avLst/>
          </a:prstGeom>
        </p:spPr>
        <p:txBody>
          <a:bodyPr/>
          <a:lstStyle/>
          <a:p>
            <a:fld id="{47CC30C1-3106-244C-A700-351EACDEA553}" type="datetime1">
              <a:rPr lang="en-US" smtClean="0">
                <a:solidFill>
                  <a:prstClr val="black"/>
                </a:solidFill>
              </a:rPr>
              <a:pPr/>
              <a:t>5/6/22</a:t>
            </a:fld>
            <a:endParaRPr lang="en-US" dirty="0">
              <a:solidFill>
                <a:prstClr val="black"/>
              </a:solidFill>
            </a:endParaRPr>
          </a:p>
        </p:txBody>
      </p:sp>
      <p:sp>
        <p:nvSpPr>
          <p:cNvPr id="4" name="Footer Placeholder 3"/>
          <p:cNvSpPr>
            <a:spLocks noGrp="1"/>
          </p:cNvSpPr>
          <p:nvPr>
            <p:ph type="ftr" sz="quarter" idx="11"/>
          </p:nvPr>
        </p:nvSpPr>
        <p:spPr>
          <a:xfrm>
            <a:off x="3124200" y="5502592"/>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5502592"/>
            <a:ext cx="2133600" cy="365125"/>
          </a:xfrm>
          <a:prstGeom prst="rect">
            <a:avLst/>
          </a:prstGeom>
        </p:spPr>
        <p:txBody>
          <a:bodyPr/>
          <a:lstStyle/>
          <a:p>
            <a:fld id="{07E4C76B-B62B-E041-BECA-E1452F308EBC}" type="slidenum">
              <a:rPr lang="en-US" smtClean="0">
                <a:solidFill>
                  <a:prstClr val="black"/>
                </a:solidFill>
              </a:rPr>
              <a:pPr/>
              <a:t>‹#›</a:t>
            </a:fld>
            <a:endParaRPr lang="en-US" dirty="0">
              <a:solidFill>
                <a:prstClr val="black"/>
              </a:solidFill>
            </a:endParaRPr>
          </a:p>
        </p:txBody>
      </p:sp>
      <p:sp>
        <p:nvSpPr>
          <p:cNvPr id="6" name="Text Placeholder 7"/>
          <p:cNvSpPr>
            <a:spLocks noGrp="1"/>
          </p:cNvSpPr>
          <p:nvPr>
            <p:ph type="body" sz="quarter" idx="13"/>
          </p:nvPr>
        </p:nvSpPr>
        <p:spPr>
          <a:xfrm>
            <a:off x="472440" y="1295400"/>
            <a:ext cx="7361238" cy="3657600"/>
          </a:xfrm>
        </p:spPr>
        <p:txBody>
          <a:bodyPr/>
          <a:lstStyle>
            <a:lvl1pPr>
              <a:buNone/>
              <a:defRPr sz="2400" baseline="0">
                <a:solidFill>
                  <a:srgbClr val="139A29"/>
                </a:solidFill>
                <a:latin typeface="Arial" pitchFamily="34" charset="0"/>
                <a:cs typeface="Arial" pitchFamily="34" charset="0"/>
              </a:defRPr>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7627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5A5D446-45C8-DF40-A2BD-F1DA2F21BB59}" type="datetime1">
              <a:rPr lang="en-US" smtClean="0">
                <a:solidFill>
                  <a:prstClr val="black"/>
                </a:solidFill>
              </a:rPr>
              <a:pPr/>
              <a:t>5/6/22</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7E4C76B-B62B-E041-BECA-E1452F308EBC}" type="slidenum">
              <a:rPr lang="en-US" smtClean="0">
                <a:solidFill>
                  <a:prstClr val="black"/>
                </a:solidFill>
              </a:rPr>
              <a:pPr/>
              <a:t>‹#›</a:t>
            </a:fld>
            <a:endParaRPr lang="en-US" dirty="0">
              <a:solidFill>
                <a:prstClr val="black"/>
              </a:solidFill>
            </a:endParaRPr>
          </a:p>
        </p:txBody>
      </p:sp>
      <p:sp>
        <p:nvSpPr>
          <p:cNvPr id="5" name="Text Placeholder 7"/>
          <p:cNvSpPr>
            <a:spLocks noGrp="1"/>
          </p:cNvSpPr>
          <p:nvPr>
            <p:ph type="body" sz="quarter" idx="13"/>
          </p:nvPr>
        </p:nvSpPr>
        <p:spPr>
          <a:xfrm>
            <a:off x="472440" y="1295400"/>
            <a:ext cx="7361238" cy="3657600"/>
          </a:xfrm>
        </p:spPr>
        <p:txBody>
          <a:bodyPr/>
          <a:lstStyle>
            <a:lvl1pPr>
              <a:buNone/>
              <a:defRPr sz="2400" baseline="0">
                <a:solidFill>
                  <a:srgbClr val="139A29"/>
                </a:solidFill>
                <a:latin typeface="Arial" pitchFamily="34" charset="0"/>
                <a:cs typeface="Arial" pitchFamily="34" charset="0"/>
              </a:defRPr>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84051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57200" y="6356350"/>
            <a:ext cx="2133600" cy="365125"/>
          </a:xfrm>
          <a:prstGeom prst="rect">
            <a:avLst/>
          </a:prstGeom>
        </p:spPr>
        <p:txBody>
          <a:bodyPr/>
          <a:lstStyle/>
          <a:p>
            <a:fld id="{C3A3BF73-D285-CA47-B4BC-74DD894A2C13}" type="datetime1">
              <a:rPr lang="en-US" smtClean="0">
                <a:solidFill>
                  <a:prstClr val="black"/>
                </a:solidFill>
              </a:rPr>
              <a:pPr/>
              <a:t>5/6/22</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7E4C76B-B62B-E041-BECA-E1452F308EBC}" type="slidenum">
              <a:rPr lang="en-US" smtClean="0">
                <a:solidFill>
                  <a:prstClr val="black"/>
                </a:solidFill>
              </a:rPr>
              <a:pPr/>
              <a:t>‹#›</a:t>
            </a:fld>
            <a:endParaRPr lang="en-US" dirty="0">
              <a:solidFill>
                <a:prstClr val="black"/>
              </a:solidFill>
            </a:endParaRPr>
          </a:p>
        </p:txBody>
      </p:sp>
      <p:sp>
        <p:nvSpPr>
          <p:cNvPr id="8" name="Text Placeholder 7"/>
          <p:cNvSpPr>
            <a:spLocks noGrp="1"/>
          </p:cNvSpPr>
          <p:nvPr>
            <p:ph type="body" sz="quarter" idx="13"/>
          </p:nvPr>
        </p:nvSpPr>
        <p:spPr>
          <a:xfrm>
            <a:off x="472440" y="1295400"/>
            <a:ext cx="7361238" cy="3657600"/>
          </a:xfrm>
        </p:spPr>
        <p:txBody>
          <a:bodyPr/>
          <a:lstStyle>
            <a:lvl1pPr>
              <a:buNone/>
              <a:defRPr sz="2400" baseline="0">
                <a:solidFill>
                  <a:srgbClr val="139A29"/>
                </a:solidFill>
                <a:latin typeface="Arial" pitchFamily="34" charset="0"/>
                <a:cs typeface="Arial" pitchFamily="34" charset="0"/>
              </a:defRPr>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10729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tile tx="-63500" ty="2247900" sx="100000" sy="100000" flip="none" algn="b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0886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915C988-BF3B-4E5B-B553-0B0767EE60E6}" type="datetimeFigureOut">
              <a:rPr lang="en-US" smtClean="0"/>
              <a:t>5/6/22</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AD0ABCD-B6E5-4425-8A1C-65AF974FFD6F}" type="slidenum">
              <a:rPr lang="en-US" smtClean="0"/>
              <a:t>‹#›</a:t>
            </a:fld>
            <a:endParaRPr lang="en-US" dirty="0"/>
          </a:p>
        </p:txBody>
      </p:sp>
    </p:spTree>
    <p:extLst>
      <p:ext uri="{BB962C8B-B14F-4D97-AF65-F5344CB8AC3E}">
        <p14:creationId xmlns:p14="http://schemas.microsoft.com/office/powerpoint/2010/main" val="2724438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5A5D446-45C8-DF40-A2BD-F1DA2F21BB59}" type="datetime1">
              <a:rPr lang="en-US" smtClean="0"/>
              <a:pPr/>
              <a:t>5/6/22</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7E4C76B-B62B-E041-BECA-E1452F308EBC}" type="slidenum">
              <a:rPr lang="en-US" smtClean="0"/>
              <a:pPr/>
              <a:t>‹#›</a:t>
            </a:fld>
            <a:endParaRPr lang="en-US" dirty="0"/>
          </a:p>
        </p:txBody>
      </p:sp>
      <p:sp>
        <p:nvSpPr>
          <p:cNvPr id="5" name="Text Placeholder 7"/>
          <p:cNvSpPr>
            <a:spLocks noGrp="1"/>
          </p:cNvSpPr>
          <p:nvPr>
            <p:ph type="body" sz="quarter" idx="13"/>
          </p:nvPr>
        </p:nvSpPr>
        <p:spPr>
          <a:xfrm>
            <a:off x="472440" y="1295400"/>
            <a:ext cx="7361238" cy="3657600"/>
          </a:xfrm>
        </p:spPr>
        <p:txBody>
          <a:bodyPr/>
          <a:lstStyle>
            <a:lvl1pPr>
              <a:buNone/>
              <a:defRPr sz="1800" baseline="0">
                <a:solidFill>
                  <a:srgbClr val="139A29"/>
                </a:solidFill>
                <a:latin typeface="Arial" pitchFamily="34" charset="0"/>
                <a:cs typeface="Arial" pitchFamily="34" charset="0"/>
              </a:defRPr>
            </a:lvl1pPr>
            <a:lvl2pPr>
              <a:defRPr sz="1800"/>
            </a:lvl2pPr>
            <a:lvl3pPr>
              <a:defRPr sz="1500"/>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3266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5A5D446-45C8-DF40-A2BD-F1DA2F21BB59}" type="datetime1">
              <a:rPr lang="en-US" smtClean="0"/>
              <a:pPr/>
              <a:t>5/6/22</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7E4C76B-B62B-E041-BECA-E1452F308EBC}" type="slidenum">
              <a:rPr lang="en-US" smtClean="0"/>
              <a:pPr/>
              <a:t>‹#›</a:t>
            </a:fld>
            <a:endParaRPr lang="en-US" dirty="0"/>
          </a:p>
        </p:txBody>
      </p:sp>
      <p:sp>
        <p:nvSpPr>
          <p:cNvPr id="5" name="Text Placeholder 7"/>
          <p:cNvSpPr>
            <a:spLocks noGrp="1"/>
          </p:cNvSpPr>
          <p:nvPr>
            <p:ph type="body" sz="quarter" idx="13"/>
          </p:nvPr>
        </p:nvSpPr>
        <p:spPr>
          <a:xfrm>
            <a:off x="472440" y="1295400"/>
            <a:ext cx="7361238" cy="3657600"/>
          </a:xfrm>
        </p:spPr>
        <p:txBody>
          <a:bodyPr/>
          <a:lstStyle>
            <a:lvl1pPr>
              <a:buNone/>
              <a:defRPr sz="1800" baseline="0">
                <a:solidFill>
                  <a:srgbClr val="139A29"/>
                </a:solidFill>
                <a:latin typeface="Arial" pitchFamily="34" charset="0"/>
                <a:cs typeface="Arial" pitchFamily="34" charset="0"/>
              </a:defRPr>
            </a:lvl1pPr>
            <a:lvl2pPr>
              <a:defRPr sz="1800"/>
            </a:lvl2pPr>
            <a:lvl3pPr>
              <a:defRPr sz="1500"/>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1656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581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72440" y="1295400"/>
            <a:ext cx="7361238" cy="3657600"/>
          </a:xfrm>
        </p:spPr>
        <p:txBody>
          <a:bodyPr/>
          <a:lstStyle>
            <a:lvl1pPr>
              <a:buNone/>
              <a:defRPr sz="2400" baseline="0">
                <a:solidFill>
                  <a:srgbClr val="139A29"/>
                </a:solidFill>
                <a:latin typeface="Arial" pitchFamily="34" charset="0"/>
                <a:cs typeface="Arial" pitchFamily="34" charset="0"/>
              </a:defRPr>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1"/>
          </p:nvPr>
        </p:nvSpPr>
        <p:spPr>
          <a:xfrm>
            <a:off x="457200" y="5502592"/>
            <a:ext cx="2133600" cy="365125"/>
          </a:xfrm>
        </p:spPr>
        <p:txBody>
          <a:bodyPr/>
          <a:lstStyle/>
          <a:p>
            <a:fld id="{47CC30C1-3106-244C-A700-351EACDEA553}" type="datetime1">
              <a:rPr lang="en-US" smtClean="0"/>
              <a:pPr/>
              <a:t>5/6/22</a:t>
            </a:fld>
            <a:endParaRPr lang="en-US" dirty="0"/>
          </a:p>
        </p:txBody>
      </p:sp>
      <p:sp>
        <p:nvSpPr>
          <p:cNvPr id="4" name="Footer Placeholder 3"/>
          <p:cNvSpPr>
            <a:spLocks noGrp="1"/>
          </p:cNvSpPr>
          <p:nvPr>
            <p:ph type="ftr" sz="quarter" idx="12"/>
          </p:nvPr>
        </p:nvSpPr>
        <p:spPr>
          <a:xfrm>
            <a:off x="3124200" y="5502592"/>
            <a:ext cx="2895600" cy="365125"/>
          </a:xfrm>
        </p:spPr>
        <p:txBody>
          <a:bodyPr/>
          <a:lstStyle/>
          <a:p>
            <a:endParaRPr lang="en-US" dirty="0"/>
          </a:p>
        </p:txBody>
      </p:sp>
      <p:sp>
        <p:nvSpPr>
          <p:cNvPr id="5" name="Slide Number Placeholder 4"/>
          <p:cNvSpPr>
            <a:spLocks noGrp="1"/>
          </p:cNvSpPr>
          <p:nvPr>
            <p:ph type="sldNum" sz="quarter" idx="13"/>
          </p:nvPr>
        </p:nvSpPr>
        <p:spPr>
          <a:xfrm>
            <a:off x="6553200" y="5502592"/>
            <a:ext cx="2133600" cy="365125"/>
          </a:xfrm>
        </p:spPr>
        <p:txBody>
          <a:bodyPr/>
          <a:lstStyle/>
          <a:p>
            <a:fld id="{07E4C76B-B62B-E041-BECA-E1452F308EBC}"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5084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72440" y="1295400"/>
            <a:ext cx="7361238" cy="3657600"/>
          </a:xfrm>
        </p:spPr>
        <p:txBody>
          <a:bodyPr/>
          <a:lstStyle>
            <a:lvl1pPr>
              <a:buNone/>
              <a:defRPr sz="2400" baseline="0">
                <a:solidFill>
                  <a:srgbClr val="139A29"/>
                </a:solidFill>
                <a:latin typeface="Arial" pitchFamily="34" charset="0"/>
                <a:cs typeface="Arial" pitchFamily="34" charset="0"/>
              </a:defRPr>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1"/>
          </p:nvPr>
        </p:nvSpPr>
        <p:spPr>
          <a:xfrm>
            <a:off x="457200" y="5502592"/>
            <a:ext cx="2133600" cy="365125"/>
          </a:xfrm>
        </p:spPr>
        <p:txBody>
          <a:bodyPr/>
          <a:lstStyle/>
          <a:p>
            <a:fld id="{47CC30C1-3106-244C-A700-351EACDEA553}" type="datetime1">
              <a:rPr lang="en-US" smtClean="0">
                <a:solidFill>
                  <a:prstClr val="black">
                    <a:tint val="75000"/>
                  </a:prstClr>
                </a:solidFill>
              </a:rPr>
              <a:pPr/>
              <a:t>5/6/22</a:t>
            </a:fld>
            <a:endParaRPr lang="en-US" dirty="0">
              <a:solidFill>
                <a:prstClr val="black">
                  <a:tint val="75000"/>
                </a:prstClr>
              </a:solidFill>
            </a:endParaRPr>
          </a:p>
        </p:txBody>
      </p:sp>
      <p:sp>
        <p:nvSpPr>
          <p:cNvPr id="4" name="Footer Placeholder 3"/>
          <p:cNvSpPr>
            <a:spLocks noGrp="1"/>
          </p:cNvSpPr>
          <p:nvPr>
            <p:ph type="ftr" sz="quarter" idx="12"/>
          </p:nvPr>
        </p:nvSpPr>
        <p:spPr>
          <a:xfrm>
            <a:off x="3124200" y="5502592"/>
            <a:ext cx="2895600" cy="365125"/>
          </a:xfrm>
        </p:spPr>
        <p:txBody>
          <a:bodyPr/>
          <a:lstStyle/>
          <a:p>
            <a:endParaRPr lang="en-US" dirty="0">
              <a:solidFill>
                <a:prstClr val="black">
                  <a:tint val="75000"/>
                </a:prstClr>
              </a:solidFill>
            </a:endParaRPr>
          </a:p>
        </p:txBody>
      </p:sp>
      <p:sp>
        <p:nvSpPr>
          <p:cNvPr id="5" name="Slide Number Placeholder 4"/>
          <p:cNvSpPr>
            <a:spLocks noGrp="1"/>
          </p:cNvSpPr>
          <p:nvPr>
            <p:ph type="sldNum" sz="quarter" idx="13"/>
          </p:nvPr>
        </p:nvSpPr>
        <p:spPr>
          <a:xfrm>
            <a:off x="6553200" y="5502592"/>
            <a:ext cx="2133600" cy="365125"/>
          </a:xfrm>
        </p:spPr>
        <p:txBody>
          <a:bodyPr/>
          <a:lstStyle/>
          <a:p>
            <a:fld id="{07E4C76B-B62B-E041-BECA-E1452F308E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7319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5502592"/>
            <a:ext cx="2133600" cy="365125"/>
          </a:xfrm>
        </p:spPr>
        <p:txBody>
          <a:bodyPr/>
          <a:lstStyle/>
          <a:p>
            <a:fld id="{47CC30C1-3106-244C-A700-351EACDEA553}" type="datetime1">
              <a:rPr lang="en-US" smtClean="0">
                <a:solidFill>
                  <a:prstClr val="black">
                    <a:tint val="75000"/>
                  </a:prstClr>
                </a:solidFill>
              </a:rPr>
              <a:pPr/>
              <a:t>5/6/22</a:t>
            </a:fld>
            <a:endParaRPr lang="en-US" dirty="0">
              <a:solidFill>
                <a:prstClr val="black">
                  <a:tint val="75000"/>
                </a:prstClr>
              </a:solidFill>
            </a:endParaRPr>
          </a:p>
        </p:txBody>
      </p:sp>
      <p:sp>
        <p:nvSpPr>
          <p:cNvPr id="4" name="Footer Placeholder 3"/>
          <p:cNvSpPr>
            <a:spLocks noGrp="1"/>
          </p:cNvSpPr>
          <p:nvPr>
            <p:ph type="ftr" sz="quarter" idx="11"/>
          </p:nvPr>
        </p:nvSpPr>
        <p:spPr>
          <a:xfrm>
            <a:off x="3124200" y="5502592"/>
            <a:ext cx="2895600" cy="365125"/>
          </a:xfrm>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5502592"/>
            <a:ext cx="2133600" cy="365125"/>
          </a:xfrm>
        </p:spPr>
        <p:txBody>
          <a:bodyPr/>
          <a:lstStyle/>
          <a:p>
            <a:fld id="{07E4C76B-B62B-E041-BECA-E1452F308EBC}"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7"/>
          <p:cNvSpPr>
            <a:spLocks noGrp="1"/>
          </p:cNvSpPr>
          <p:nvPr>
            <p:ph type="body" sz="quarter" idx="13"/>
          </p:nvPr>
        </p:nvSpPr>
        <p:spPr>
          <a:xfrm>
            <a:off x="472440" y="1295400"/>
            <a:ext cx="7361238" cy="3657600"/>
          </a:xfrm>
        </p:spPr>
        <p:txBody>
          <a:bodyPr/>
          <a:lstStyle>
            <a:lvl1pPr>
              <a:buNone/>
              <a:defRPr sz="2400" baseline="0">
                <a:solidFill>
                  <a:srgbClr val="139A29"/>
                </a:solidFill>
                <a:latin typeface="Arial" pitchFamily="34" charset="0"/>
                <a:cs typeface="Arial" pitchFamily="34" charset="0"/>
              </a:defRPr>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52369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5D446-45C8-DF40-A2BD-F1DA2F21BB59}" type="datetime1">
              <a:rPr lang="en-US" smtClean="0">
                <a:solidFill>
                  <a:prstClr val="black">
                    <a:tint val="75000"/>
                  </a:prstClr>
                </a:solidFill>
              </a:rPr>
              <a:pPr/>
              <a:t>5/6/22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7E4C76B-B62B-E041-BECA-E1452F308EBC}" type="slidenum">
              <a:rPr lang="en-US" smtClean="0">
                <a:solidFill>
                  <a:prstClr val="black">
                    <a:tint val="75000"/>
                  </a:prstClr>
                </a:solidFill>
              </a:rPr>
              <a:pPr/>
              <a:t>‹#›</a:t>
            </a:fld>
            <a:endParaRPr lang="en-US" dirty="0">
              <a:solidFill>
                <a:prstClr val="black">
                  <a:tint val="75000"/>
                </a:prstClr>
              </a:solidFill>
            </a:endParaRPr>
          </a:p>
        </p:txBody>
      </p:sp>
      <p:sp>
        <p:nvSpPr>
          <p:cNvPr id="5" name="Text Placeholder 7"/>
          <p:cNvSpPr>
            <a:spLocks noGrp="1"/>
          </p:cNvSpPr>
          <p:nvPr>
            <p:ph type="body" sz="quarter" idx="13"/>
          </p:nvPr>
        </p:nvSpPr>
        <p:spPr>
          <a:xfrm>
            <a:off x="472440" y="1295400"/>
            <a:ext cx="7361238" cy="3657600"/>
          </a:xfrm>
        </p:spPr>
        <p:txBody>
          <a:bodyPr/>
          <a:lstStyle>
            <a:lvl1pPr>
              <a:buNone/>
              <a:defRPr sz="2400" baseline="0">
                <a:solidFill>
                  <a:srgbClr val="139A29"/>
                </a:solidFill>
                <a:latin typeface="Arial" pitchFamily="34" charset="0"/>
                <a:cs typeface="Arial" pitchFamily="34" charset="0"/>
              </a:defRPr>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10817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3A3BF73-D285-CA47-B4BC-74DD894A2C13}" type="datetime1">
              <a:rPr lang="en-US" smtClean="0">
                <a:solidFill>
                  <a:prstClr val="black">
                    <a:tint val="75000"/>
                  </a:prstClr>
                </a:solidFill>
              </a:rPr>
              <a:pPr/>
              <a:t>5/6/22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7E4C76B-B62B-E041-BECA-E1452F308EBC}"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7"/>
          <p:cNvSpPr>
            <a:spLocks noGrp="1"/>
          </p:cNvSpPr>
          <p:nvPr>
            <p:ph type="body" sz="quarter" idx="13"/>
          </p:nvPr>
        </p:nvSpPr>
        <p:spPr>
          <a:xfrm>
            <a:off x="472440" y="1295400"/>
            <a:ext cx="7361238" cy="3657600"/>
          </a:xfrm>
        </p:spPr>
        <p:txBody>
          <a:bodyPr/>
          <a:lstStyle>
            <a:lvl1pPr>
              <a:buNone/>
              <a:defRPr sz="2400" baseline="0">
                <a:solidFill>
                  <a:srgbClr val="139A29"/>
                </a:solidFill>
                <a:latin typeface="Arial" pitchFamily="34" charset="0"/>
                <a:cs typeface="Arial" pitchFamily="34" charset="0"/>
              </a:defRPr>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38351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1083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60DC88-A45C-D846-9DB2-9AB10CF008B0}" type="datetime1">
              <a:rPr lang="en-US" smtClean="0">
                <a:solidFill>
                  <a:prstClr val="black">
                    <a:tint val="75000"/>
                  </a:prstClr>
                </a:solidFill>
              </a:rPr>
              <a:pPr/>
              <a:t>5/6/22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7E4C76B-B62B-E041-BECA-E1452F308E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16158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E2717-3203-4F43-9C26-6F9A9CB87B5D}" type="datetime1">
              <a:rPr lang="en-US" smtClean="0">
                <a:solidFill>
                  <a:prstClr val="black">
                    <a:tint val="75000"/>
                  </a:prstClr>
                </a:solidFill>
              </a:rPr>
              <a:pPr/>
              <a:t>5/6/22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7E4C76B-B62B-E041-BECA-E1452F308E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0640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5D6DE-B9D6-6C48-B331-E83074B6D0C5}" type="datetime1">
              <a:rPr lang="en-US" smtClean="0">
                <a:solidFill>
                  <a:prstClr val="black">
                    <a:tint val="75000"/>
                  </a:prstClr>
                </a:solidFill>
              </a:rPr>
              <a:pPr/>
              <a:t>5/6/22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7E4C76B-B62B-E041-BECA-E1452F308E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5149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1B82FE-C419-4604-ABC4-DB06AC091C8B}" type="datetimeFigureOut">
              <a:rPr lang="en-US" smtClean="0">
                <a:solidFill>
                  <a:prstClr val="black">
                    <a:tint val="75000"/>
                  </a:prstClr>
                </a:solidFill>
              </a:rPr>
              <a:pPr/>
              <a:t>5/6/22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FEDA29E-F2C6-4F35-A1B5-64934186D2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121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5502592"/>
            <a:ext cx="2133600" cy="365125"/>
          </a:xfrm>
        </p:spPr>
        <p:txBody>
          <a:bodyPr/>
          <a:lstStyle/>
          <a:p>
            <a:fld id="{47CC30C1-3106-244C-A700-351EACDEA553}" type="datetime1">
              <a:rPr lang="en-US" smtClean="0"/>
              <a:pPr/>
              <a:t>5/6/22</a:t>
            </a:fld>
            <a:endParaRPr lang="en-US" dirty="0"/>
          </a:p>
        </p:txBody>
      </p:sp>
      <p:sp>
        <p:nvSpPr>
          <p:cNvPr id="4" name="Footer Placeholder 3"/>
          <p:cNvSpPr>
            <a:spLocks noGrp="1"/>
          </p:cNvSpPr>
          <p:nvPr>
            <p:ph type="ftr" sz="quarter" idx="11"/>
          </p:nvPr>
        </p:nvSpPr>
        <p:spPr>
          <a:xfrm>
            <a:off x="3124200" y="5502592"/>
            <a:ext cx="2895600" cy="365125"/>
          </a:xfrm>
        </p:spPr>
        <p:txBody>
          <a:bodyPr/>
          <a:lstStyle/>
          <a:p>
            <a:endParaRPr lang="en-US" dirty="0"/>
          </a:p>
        </p:txBody>
      </p:sp>
      <p:sp>
        <p:nvSpPr>
          <p:cNvPr id="5" name="Slide Number Placeholder 4"/>
          <p:cNvSpPr>
            <a:spLocks noGrp="1"/>
          </p:cNvSpPr>
          <p:nvPr>
            <p:ph type="sldNum" sz="quarter" idx="12"/>
          </p:nvPr>
        </p:nvSpPr>
        <p:spPr>
          <a:xfrm>
            <a:off x="6553200" y="5502592"/>
            <a:ext cx="2133600" cy="365125"/>
          </a:xfrm>
        </p:spPr>
        <p:txBody>
          <a:bodyPr/>
          <a:lstStyle/>
          <a:p>
            <a:fld id="{07E4C76B-B62B-E041-BECA-E1452F308EBC}" type="slidenum">
              <a:rPr lang="en-US" smtClean="0"/>
              <a:pPr/>
              <a:t>‹#›</a:t>
            </a:fld>
            <a:endParaRPr lang="en-US" dirty="0"/>
          </a:p>
        </p:txBody>
      </p:sp>
      <p:sp>
        <p:nvSpPr>
          <p:cNvPr id="6" name="Text Placeholder 7"/>
          <p:cNvSpPr>
            <a:spLocks noGrp="1"/>
          </p:cNvSpPr>
          <p:nvPr>
            <p:ph type="body" sz="quarter" idx="13"/>
          </p:nvPr>
        </p:nvSpPr>
        <p:spPr>
          <a:xfrm>
            <a:off x="472440" y="1295400"/>
            <a:ext cx="7361238" cy="3657600"/>
          </a:xfrm>
        </p:spPr>
        <p:txBody>
          <a:bodyPr/>
          <a:lstStyle>
            <a:lvl1pPr>
              <a:buNone/>
              <a:defRPr sz="2400" baseline="0">
                <a:solidFill>
                  <a:srgbClr val="139A29"/>
                </a:solidFill>
                <a:latin typeface="Arial" pitchFamily="34" charset="0"/>
                <a:cs typeface="Arial" pitchFamily="34" charset="0"/>
              </a:defRPr>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1B82FE-C419-4604-ABC4-DB06AC091C8B}" type="datetimeFigureOut">
              <a:rPr lang="en-US" smtClean="0">
                <a:solidFill>
                  <a:prstClr val="black">
                    <a:tint val="75000"/>
                  </a:prstClr>
                </a:solidFill>
              </a:rPr>
              <a:pPr/>
              <a:t>5/6/22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FEDA29E-F2C6-4F35-A1B5-64934186D2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36742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1B82FE-C419-4604-ABC4-DB06AC091C8B}" type="datetimeFigureOut">
              <a:rPr lang="en-US" smtClean="0">
                <a:solidFill>
                  <a:prstClr val="black">
                    <a:tint val="75000"/>
                  </a:prstClr>
                </a:solidFill>
              </a:rPr>
              <a:pPr/>
              <a:t>5/6/22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FEDA29E-F2C6-4F35-A1B5-64934186D2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57885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1B82FE-C419-4604-ABC4-DB06AC091C8B}" type="datetimeFigureOut">
              <a:rPr lang="en-US" smtClean="0">
                <a:solidFill>
                  <a:prstClr val="black">
                    <a:tint val="75000"/>
                  </a:prstClr>
                </a:solidFill>
              </a:rPr>
              <a:pPr/>
              <a:t>5/6/22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FEDA29E-F2C6-4F35-A1B5-64934186D2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35871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Section Header">
    <p:bg>
      <p:bgPr>
        <a:blipFill dpi="0" rotWithShape="1">
          <a:blip r:embed="rId2">
            <a:lum/>
          </a:blip>
          <a:srcRect/>
          <a:tile tx="-152400" ty="2540000" sx="100000" sy="100000" flip="none" algn="bl"/>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72440" y="1555750"/>
            <a:ext cx="8214360" cy="4016374"/>
          </a:xfrm>
        </p:spPr>
        <p:txBody>
          <a:bodyPr/>
          <a:lstStyle>
            <a:lvl1pPr>
              <a:buNone/>
              <a:defRPr sz="2400" baseline="0">
                <a:solidFill>
                  <a:srgbClr val="139A29"/>
                </a:solidFill>
                <a:latin typeface="Arial" pitchFamily="34" charset="0"/>
                <a:cs typeface="Arial" pitchFamily="34" charset="0"/>
              </a:defRPr>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7231758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Section Header">
    <p:bg>
      <p:bgPr>
        <a:blipFill dpi="0" rotWithShape="1">
          <a:blip r:embed="rId2">
            <a:lum/>
          </a:blip>
          <a:srcRect/>
          <a:tile tx="-152400" ty="2540000" sx="100000" sy="100000" flip="none" algn="bl"/>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72440" y="1555750"/>
            <a:ext cx="8214360" cy="4016374"/>
          </a:xfrm>
        </p:spPr>
        <p:txBody>
          <a:bodyPr/>
          <a:lstStyle>
            <a:lvl1pPr>
              <a:buNone/>
              <a:defRPr sz="2400" baseline="0">
                <a:solidFill>
                  <a:srgbClr val="139A29"/>
                </a:solidFill>
                <a:latin typeface="Arial" pitchFamily="34" charset="0"/>
                <a:cs typeface="Arial" pitchFamily="34" charset="0"/>
              </a:defRPr>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2655832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Section Header">
    <p:bg>
      <p:bgPr>
        <a:blipFill dpi="0" rotWithShape="1">
          <a:blip r:embed="rId2">
            <a:lum/>
          </a:blip>
          <a:srcRect/>
          <a:tile tx="-152400" ty="2540000" sx="100000" sy="100000" flip="none" algn="bl"/>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72440" y="1555750"/>
            <a:ext cx="8214360" cy="4016374"/>
          </a:xfrm>
        </p:spPr>
        <p:txBody>
          <a:bodyPr/>
          <a:lstStyle>
            <a:lvl1pPr>
              <a:buNone/>
              <a:defRPr sz="2400" baseline="0">
                <a:solidFill>
                  <a:srgbClr val="139A29"/>
                </a:solidFill>
                <a:latin typeface="Arial" pitchFamily="34" charset="0"/>
                <a:cs typeface="Arial" pitchFamily="34" charset="0"/>
              </a:defRPr>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601117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5D446-45C8-DF40-A2BD-F1DA2F21BB59}" type="datetime1">
              <a:rPr lang="en-US" smtClean="0"/>
              <a:pPr/>
              <a:t>5/6/22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7E4C76B-B62B-E041-BECA-E1452F308EBC}" type="slidenum">
              <a:rPr lang="en-US" smtClean="0"/>
              <a:pPr/>
              <a:t>‹#›</a:t>
            </a:fld>
            <a:endParaRPr lang="en-US" dirty="0"/>
          </a:p>
        </p:txBody>
      </p:sp>
      <p:sp>
        <p:nvSpPr>
          <p:cNvPr id="5" name="Text Placeholder 7"/>
          <p:cNvSpPr>
            <a:spLocks noGrp="1"/>
          </p:cNvSpPr>
          <p:nvPr>
            <p:ph type="body" sz="quarter" idx="13"/>
          </p:nvPr>
        </p:nvSpPr>
        <p:spPr>
          <a:xfrm>
            <a:off x="472440" y="1295400"/>
            <a:ext cx="7361238" cy="3657600"/>
          </a:xfrm>
        </p:spPr>
        <p:txBody>
          <a:bodyPr/>
          <a:lstStyle>
            <a:lvl1pPr>
              <a:buNone/>
              <a:defRPr sz="2400" baseline="0">
                <a:solidFill>
                  <a:srgbClr val="139A29"/>
                </a:solidFill>
                <a:latin typeface="Arial" pitchFamily="34" charset="0"/>
                <a:cs typeface="Arial" pitchFamily="34" charset="0"/>
              </a:defRPr>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3A3BF73-D285-CA47-B4BC-74DD894A2C13}" type="datetime1">
              <a:rPr lang="en-US" smtClean="0"/>
              <a:pPr/>
              <a:t>5/6/22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E4C76B-B62B-E041-BECA-E1452F308EBC}" type="slidenum">
              <a:rPr lang="en-US" smtClean="0"/>
              <a:pPr/>
              <a:t>‹#›</a:t>
            </a:fld>
            <a:endParaRPr lang="en-US" dirty="0"/>
          </a:p>
        </p:txBody>
      </p:sp>
      <p:sp>
        <p:nvSpPr>
          <p:cNvPr id="8" name="Text Placeholder 7"/>
          <p:cNvSpPr>
            <a:spLocks noGrp="1"/>
          </p:cNvSpPr>
          <p:nvPr>
            <p:ph type="body" sz="quarter" idx="13"/>
          </p:nvPr>
        </p:nvSpPr>
        <p:spPr>
          <a:xfrm>
            <a:off x="472440" y="1295400"/>
            <a:ext cx="7361238" cy="3657600"/>
          </a:xfrm>
        </p:spPr>
        <p:txBody>
          <a:bodyPr/>
          <a:lstStyle>
            <a:lvl1pPr>
              <a:buNone/>
              <a:defRPr sz="2400" baseline="0">
                <a:solidFill>
                  <a:srgbClr val="139A29"/>
                </a:solidFill>
                <a:latin typeface="Arial" pitchFamily="34" charset="0"/>
                <a:cs typeface="Arial" pitchFamily="34" charset="0"/>
              </a:defRPr>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60DC88-A45C-D846-9DB2-9AB10CF008B0}" type="datetime1">
              <a:rPr lang="en-US" smtClean="0"/>
              <a:pPr/>
              <a:t>5/6/22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E4C76B-B62B-E041-BECA-E1452F308EB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E2717-3203-4F43-9C26-6F9A9CB87B5D}" type="datetime1">
              <a:rPr lang="en-US" smtClean="0"/>
              <a:pPr/>
              <a:t>5/6/22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E4C76B-B62B-E041-BECA-E1452F308EB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1.jp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452B56-09E1-FC4E-81B2-3449090A922F}" type="datetime1">
              <a:rPr lang="en-US" smtClean="0"/>
              <a:pPr/>
              <a:t>5/6/22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4C76B-B62B-E041-BECA-E1452F308EB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2" r:id="rId7"/>
    <p:sldLayoutId id="2147483657" r:id="rId8"/>
    <p:sldLayoutId id="2147483658" r:id="rId9"/>
    <p:sldLayoutId id="2147483659" r:id="rId10"/>
    <p:sldLayoutId id="2147483660" r:id="rId11"/>
    <p:sldLayoutId id="2147483661" r:id="rId12"/>
    <p:sldLayoutId id="2147483662" r:id="rId13"/>
    <p:sldLayoutId id="2147483663" r:id="rId14"/>
    <p:sldLayoutId id="2147483680" r:id="rId15"/>
    <p:sldLayoutId id="2147483681" r:id="rId16"/>
    <p:sldLayoutId id="2147483700" r:id="rId17"/>
    <p:sldLayoutId id="2147483701" r:id="rId18"/>
    <p:sldLayoutId id="2147483702" r:id="rId19"/>
    <p:sldLayoutId id="2147483707" r:id="rId20"/>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14529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704" r:id="rId6"/>
    <p:sldLayoutId id="2147483705" r:id="rId7"/>
    <p:sldLayoutId id="2147483706" r:id="rId8"/>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452B56-09E1-FC4E-81B2-3449090A922F}" type="datetime1">
              <a:rPr lang="en-US" smtClean="0">
                <a:solidFill>
                  <a:prstClr val="black">
                    <a:tint val="75000"/>
                  </a:prstClr>
                </a:solidFill>
              </a:rPr>
              <a:pPr/>
              <a:t>5/6/22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4C76B-B62B-E041-BECA-E1452F308E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841408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hyperlink" Target="https://unt.improve.nuventive.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3.xml"/><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mailto:elizabeth.vogt@unt.edu" TargetMode="External"/><Relationship Id="rId4" Type="http://schemas.openxmlformats.org/officeDocument/2006/relationships/hyperlink" Target="mailto:core@unt.edu"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4.JPG"/><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10.png"/><Relationship Id="rId7" Type="http://schemas.openxmlformats.org/officeDocument/2006/relationships/image" Target="../media/image34.JPG"/><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40.PNG"/><Relationship Id="rId9" Type="http://schemas.openxmlformats.org/officeDocument/2006/relationships/image" Target="../media/image42.JPG"/></Relationships>
</file>

<file path=ppt/slides/_rels/slide48.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10.png"/><Relationship Id="rId7" Type="http://schemas.openxmlformats.org/officeDocument/2006/relationships/image" Target="../media/image33.JP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44.png"/><Relationship Id="rId4" Type="http://schemas.openxmlformats.org/officeDocument/2006/relationships/image" Target="../media/image43.PNG"/></Relationships>
</file>

<file path=ppt/slides/_rels/slide49.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10.png"/><Relationship Id="rId7" Type="http://schemas.openxmlformats.org/officeDocument/2006/relationships/image" Target="../media/image34.JP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10" Type="http://schemas.openxmlformats.org/officeDocument/2006/relationships/image" Target="../media/image45.JPG"/><Relationship Id="rId4" Type="http://schemas.openxmlformats.org/officeDocument/2006/relationships/image" Target="../media/image40.PNG"/><Relationship Id="rId9"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11.xml"/><Relationship Id="rId4" Type="http://schemas.openxmlformats.org/officeDocument/2006/relationships/image" Target="../media/image46.png"/></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4.JPG"/><Relationship Id="rId2" Type="http://schemas.openxmlformats.org/officeDocument/2006/relationships/notesSlide" Target="../notesSlides/notesSlide50.xml"/><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11.xml"/><Relationship Id="rId4" Type="http://schemas.openxmlformats.org/officeDocument/2006/relationships/image" Target="../media/image48.gif"/></Relationships>
</file>

<file path=ppt/slides/_rels/slide53.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10.png"/><Relationship Id="rId7" Type="http://schemas.openxmlformats.org/officeDocument/2006/relationships/image" Target="../media/image33.JPG"/><Relationship Id="rId2" Type="http://schemas.openxmlformats.org/officeDocument/2006/relationships/notesSlide" Target="../notesSlides/notesSlide52.xml"/><Relationship Id="rId1" Type="http://schemas.openxmlformats.org/officeDocument/2006/relationships/slideLayout" Target="../slideLayouts/slideLayout11.xml"/><Relationship Id="rId6" Type="http://schemas.openxmlformats.org/officeDocument/2006/relationships/image" Target="../media/image32.JPG"/><Relationship Id="rId5" Type="http://schemas.openxmlformats.org/officeDocument/2006/relationships/image" Target="../media/image50.png"/><Relationship Id="rId10" Type="http://schemas.openxmlformats.org/officeDocument/2006/relationships/image" Target="../media/image42.JPG"/><Relationship Id="rId4" Type="http://schemas.openxmlformats.org/officeDocument/2006/relationships/image" Target="../media/image49.PNG"/><Relationship Id="rId9" Type="http://schemas.openxmlformats.org/officeDocument/2006/relationships/image" Target="../media/image41.JPG"/></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11.xml"/><Relationship Id="rId5" Type="http://schemas.openxmlformats.org/officeDocument/2006/relationships/image" Target="../media/image52.png"/><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1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1.PNG"/></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11.xml"/><Relationship Id="rId4" Type="http://schemas.openxmlformats.org/officeDocument/2006/relationships/image" Target="../media/image55.PNG"/></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11.xml"/><Relationship Id="rId4" Type="http://schemas.openxmlformats.org/officeDocument/2006/relationships/image" Target="../media/image56.PNG"/></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8.xml"/><Relationship Id="rId1" Type="http://schemas.openxmlformats.org/officeDocument/2006/relationships/slideLayout" Target="../slideLayouts/slideLayout11.xm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4.xml"/><Relationship Id="rId1" Type="http://schemas.openxmlformats.org/officeDocument/2006/relationships/slideLayout" Target="../slideLayouts/slideLayout11.xml"/><Relationship Id="rId4" Type="http://schemas.openxmlformats.org/officeDocument/2006/relationships/image" Target="../media/image57.PNG"/></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5.xml"/><Relationship Id="rId1" Type="http://schemas.openxmlformats.org/officeDocument/2006/relationships/slideLayout" Target="../slideLayouts/slideLayout11.xml"/><Relationship Id="rId4" Type="http://schemas.openxmlformats.org/officeDocument/2006/relationships/image" Target="../media/image58.PNG"/></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6.xml"/><Relationship Id="rId1" Type="http://schemas.openxmlformats.org/officeDocument/2006/relationships/slideLayout" Target="../slideLayouts/slideLayout11.xml"/><Relationship Id="rId4" Type="http://schemas.openxmlformats.org/officeDocument/2006/relationships/image" Target="../media/image59.PNG"/></Relationships>
</file>

<file path=ppt/slides/_rels/slide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0.xml"/><Relationship Id="rId1" Type="http://schemas.openxmlformats.org/officeDocument/2006/relationships/slideLayout" Target="../slideLayouts/slideLayout5.xml"/><Relationship Id="rId5" Type="http://schemas.openxmlformats.org/officeDocument/2006/relationships/image" Target="../media/image61.png"/><Relationship Id="rId4" Type="http://schemas.openxmlformats.org/officeDocument/2006/relationships/image" Target="../media/image60.png"/></Relationships>
</file>

<file path=ppt/slides/_rels/slide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1.xml"/><Relationship Id="rId1" Type="http://schemas.openxmlformats.org/officeDocument/2006/relationships/slideLayout" Target="../slideLayouts/slideLayout5.xml"/><Relationship Id="rId4" Type="http://schemas.openxmlformats.org/officeDocument/2006/relationships/image" Target="../media/image62.png"/></Relationships>
</file>

<file path=ppt/slides/_rels/slide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hyperlink" Target="mailto:Elizabeth.Vogt@UNT.ed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B5C5D7-9A5D-454B-B3A8-9EDBDF3719FC}"/>
              </a:ext>
            </a:extLst>
          </p:cNvPr>
          <p:cNvPicPr>
            <a:picLocks noChangeAspect="1"/>
          </p:cNvPicPr>
          <p:nvPr/>
        </p:nvPicPr>
        <p:blipFill>
          <a:blip r:embed="rId4"/>
          <a:stretch>
            <a:fillRect/>
          </a:stretch>
        </p:blipFill>
        <p:spPr>
          <a:xfrm>
            <a:off x="0" y="-1"/>
            <a:ext cx="9144000" cy="6858001"/>
          </a:xfrm>
          <a:prstGeom prst="rect">
            <a:avLst/>
          </a:prstGeom>
        </p:spPr>
      </p:pic>
      <p:sp>
        <p:nvSpPr>
          <p:cNvPr id="7" name="TextBox 6"/>
          <p:cNvSpPr txBox="1"/>
          <p:nvPr/>
        </p:nvSpPr>
        <p:spPr>
          <a:xfrm>
            <a:off x="3071674" y="602201"/>
            <a:ext cx="6072326" cy="5262979"/>
          </a:xfrm>
          <a:prstGeom prst="rect">
            <a:avLst/>
          </a:prstGeom>
          <a:noFill/>
        </p:spPr>
        <p:txBody>
          <a:bodyPr wrap="square" rtlCol="0" anchor="ctr">
            <a:spAutoFit/>
          </a:bodyPr>
          <a:lstStyle/>
          <a:p>
            <a:r>
              <a:rPr lang="en-US" sz="2800" b="1" dirty="0">
                <a:solidFill>
                  <a:schemeClr val="bg1">
                    <a:lumMod val="95000"/>
                  </a:schemeClr>
                </a:solidFill>
                <a:latin typeface="Arial" panose="020B0604020202020204" pitchFamily="34" charset="0"/>
                <a:cs typeface="Arial" panose="020B0604020202020204" pitchFamily="34" charset="0"/>
              </a:rPr>
              <a:t>UNT Guidelines for Institutional Effectiveness (IE) Reporting </a:t>
            </a:r>
          </a:p>
          <a:p>
            <a:endParaRPr lang="en-US" sz="3200" b="1" dirty="0">
              <a:solidFill>
                <a:schemeClr val="bg1">
                  <a:lumMod val="95000"/>
                </a:schemeClr>
              </a:solidFill>
              <a:latin typeface="Arial" panose="020B0604020202020204" pitchFamily="34" charset="0"/>
              <a:cs typeface="Arial" panose="020B0604020202020204" pitchFamily="34" charset="0"/>
            </a:endParaRPr>
          </a:p>
          <a:p>
            <a:r>
              <a:rPr lang="en-US" sz="2000" b="1" dirty="0">
                <a:solidFill>
                  <a:schemeClr val="bg1">
                    <a:lumMod val="95000"/>
                  </a:schemeClr>
                </a:solidFill>
                <a:latin typeface="Arial" panose="020B0604020202020204" pitchFamily="34" charset="0"/>
                <a:cs typeface="Arial" panose="020B0604020202020204" pitchFamily="34" charset="0"/>
              </a:rPr>
              <a:t>Essentials</a:t>
            </a:r>
          </a:p>
          <a:p>
            <a:r>
              <a:rPr lang="en-US" sz="2000" b="1" dirty="0">
                <a:solidFill>
                  <a:schemeClr val="bg1">
                    <a:lumMod val="95000"/>
                  </a:schemeClr>
                </a:solidFill>
                <a:latin typeface="Arial" panose="020B0604020202020204" pitchFamily="34" charset="0"/>
                <a:cs typeface="Arial" panose="020B0604020202020204" pitchFamily="34" charset="0"/>
              </a:rPr>
              <a:t>Timeline</a:t>
            </a:r>
          </a:p>
          <a:p>
            <a:r>
              <a:rPr lang="en-US" sz="2000" b="1" dirty="0">
                <a:solidFill>
                  <a:schemeClr val="bg1">
                    <a:lumMod val="95000"/>
                  </a:schemeClr>
                </a:solidFill>
                <a:latin typeface="Arial" panose="020B0604020202020204" pitchFamily="34" charset="0"/>
                <a:cs typeface="Arial" panose="020B0604020202020204" pitchFamily="34" charset="0"/>
              </a:rPr>
              <a:t>Reporting in the Improve database</a:t>
            </a:r>
          </a:p>
          <a:p>
            <a:r>
              <a:rPr lang="en-US" sz="2000" b="1" dirty="0">
                <a:solidFill>
                  <a:schemeClr val="bg1">
                    <a:lumMod val="95000"/>
                  </a:schemeClr>
                </a:solidFill>
                <a:latin typeface="Arial" panose="020B0604020202020204" pitchFamily="34" charset="0"/>
                <a:cs typeface="Arial" panose="020B0604020202020204" pitchFamily="34" charset="0"/>
              </a:rPr>
              <a:t>Contact Info</a:t>
            </a:r>
            <a:endParaRPr lang="en-US" sz="2800" dirty="0">
              <a:solidFill>
                <a:schemeClr val="bg1">
                  <a:lumMod val="95000"/>
                </a:schemeClr>
              </a:solidFill>
              <a:latin typeface="Arial" panose="020B0604020202020204" pitchFamily="34" charset="0"/>
              <a:cs typeface="Arial" panose="020B0604020202020204" pitchFamily="34" charset="0"/>
            </a:endParaRPr>
          </a:p>
          <a:p>
            <a:pPr algn="ctr"/>
            <a:endParaRPr lang="en-US" sz="2800" b="1" dirty="0">
              <a:solidFill>
                <a:schemeClr val="bg1">
                  <a:lumMod val="95000"/>
                </a:schemeClr>
              </a:solidFill>
              <a:latin typeface="Arial" panose="020B0604020202020204" pitchFamily="34" charset="0"/>
              <a:cs typeface="Arial" panose="020B0604020202020204" pitchFamily="34" charset="0"/>
            </a:endParaRPr>
          </a:p>
          <a:p>
            <a:pPr algn="ctr"/>
            <a:endParaRPr lang="en-US" sz="2800" b="1" dirty="0">
              <a:solidFill>
                <a:schemeClr val="bg1">
                  <a:lumMod val="95000"/>
                </a:schemeClr>
              </a:solidFill>
              <a:latin typeface="Arial" panose="020B0604020202020204" pitchFamily="34" charset="0"/>
              <a:cs typeface="Arial" panose="020B0604020202020204" pitchFamily="34" charset="0"/>
            </a:endParaRPr>
          </a:p>
          <a:p>
            <a:pPr algn="ctr"/>
            <a:endParaRPr lang="en-US" sz="2800" b="1" dirty="0">
              <a:solidFill>
                <a:schemeClr val="bg1">
                  <a:lumMod val="95000"/>
                </a:schemeClr>
              </a:solidFill>
              <a:latin typeface="Arial" panose="020B0604020202020204" pitchFamily="34" charset="0"/>
              <a:cs typeface="Arial" panose="020B0604020202020204" pitchFamily="34" charset="0"/>
            </a:endParaRPr>
          </a:p>
          <a:p>
            <a:pPr algn="ctr"/>
            <a:endParaRPr lang="en-US" sz="2800" b="1" dirty="0">
              <a:solidFill>
                <a:schemeClr val="bg1">
                  <a:lumMod val="95000"/>
                </a:schemeClr>
              </a:solidFill>
              <a:latin typeface="Arial" panose="020B0604020202020204" pitchFamily="34" charset="0"/>
              <a:cs typeface="Arial" panose="020B0604020202020204" pitchFamily="34" charset="0"/>
            </a:endParaRPr>
          </a:p>
          <a:p>
            <a:endParaRPr lang="en-US" sz="2800" dirty="0">
              <a:solidFill>
                <a:schemeClr val="bg1">
                  <a:lumMod val="95000"/>
                </a:schemeClr>
              </a:solidFill>
              <a:latin typeface="Arial" panose="020B0604020202020204" pitchFamily="34" charset="0"/>
              <a:cs typeface="Arial" panose="020B0604020202020204" pitchFamily="34" charset="0"/>
            </a:endParaRPr>
          </a:p>
          <a:p>
            <a:pPr algn="ctr"/>
            <a:r>
              <a:rPr lang="en-US" sz="2800" i="1" dirty="0">
                <a:solidFill>
                  <a:schemeClr val="bg1">
                    <a:lumMod val="95000"/>
                  </a:schemeClr>
                </a:solidFill>
                <a:latin typeface="Arial" panose="020B0604020202020204" pitchFamily="34" charset="0"/>
                <a:cs typeface="Arial" panose="020B0604020202020204" pitchFamily="34" charset="0"/>
              </a:rPr>
              <a:t>Office of University Accreditation</a:t>
            </a:r>
          </a:p>
        </p:txBody>
      </p:sp>
    </p:spTree>
    <p:extLst>
      <p:ext uri="{BB962C8B-B14F-4D97-AF65-F5344CB8AC3E}">
        <p14:creationId xmlns:p14="http://schemas.microsoft.com/office/powerpoint/2010/main" val="1570839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F1DB0B-B68C-2741-BCF9-6024C04EDEE6}"/>
              </a:ext>
            </a:extLst>
          </p:cNvPr>
          <p:cNvSpPr>
            <a:spLocks noGrp="1"/>
          </p:cNvSpPr>
          <p:nvPr>
            <p:ph type="body" sz="quarter" idx="10"/>
          </p:nvPr>
        </p:nvSpPr>
        <p:spPr>
          <a:xfrm>
            <a:off x="472440" y="1287379"/>
            <a:ext cx="8214360" cy="4511842"/>
          </a:xfrm>
        </p:spPr>
        <p:txBody>
          <a:bodyPr>
            <a:normAutofit lnSpcReduction="10000"/>
          </a:bodyPr>
          <a:lstStyle/>
          <a:p>
            <a:pPr marL="0" indent="0"/>
            <a:r>
              <a:rPr lang="en-US" sz="2800" b="1" dirty="0">
                <a:solidFill>
                  <a:srgbClr val="00B050"/>
                </a:solidFill>
              </a:rPr>
              <a:t>Multiple modes of program delivery</a:t>
            </a:r>
          </a:p>
          <a:p>
            <a:pPr marL="0" indent="0"/>
            <a:endParaRPr lang="en-US" b="1" dirty="0">
              <a:solidFill>
                <a:srgbClr val="00B050"/>
              </a:solidFill>
            </a:endParaRPr>
          </a:p>
          <a:p>
            <a:pPr>
              <a:buFont typeface="Arial" panose="020B0604020202020204" pitchFamily="34" charset="0"/>
              <a:buChar char="•"/>
            </a:pPr>
            <a:r>
              <a:rPr lang="en-US" dirty="0">
                <a:solidFill>
                  <a:schemeClr val="tx1"/>
                </a:solidFill>
              </a:rPr>
              <a:t>Starting with the 2018-19 review cycle, academic programs taught through more than one delivery mode lost peer review points if data were not disaggregated by mode. Disaggregating data by mode is not a new expectation.  However, 2018-19 is the first year points were deducted for failing to do so.</a:t>
            </a:r>
          </a:p>
          <a:p>
            <a:pPr>
              <a:buFont typeface="Arial" panose="020B0604020202020204" pitchFamily="34" charset="0"/>
              <a:buChar char="•"/>
            </a:pPr>
            <a:r>
              <a:rPr lang="en-US" dirty="0">
                <a:solidFill>
                  <a:schemeClr val="tx1"/>
                </a:solidFill>
              </a:rPr>
              <a:t>There is an expectation that analysis and improvements consider performance gaps between modes. </a:t>
            </a:r>
          </a:p>
          <a:p>
            <a:pPr>
              <a:buFont typeface="Arial" panose="020B0604020202020204" pitchFamily="34" charset="0"/>
              <a:buChar char="•"/>
            </a:pPr>
            <a:r>
              <a:rPr lang="en-US" dirty="0">
                <a:solidFill>
                  <a:schemeClr val="tx1"/>
                </a:solidFill>
              </a:rPr>
              <a:t>The Peer Review Rubric addresses the review of programs with multiple modes of delivery.</a:t>
            </a:r>
          </a:p>
          <a:p>
            <a:pPr>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C68B58D3-9E36-4844-9D74-FFEB9EAC43E1}"/>
              </a:ext>
            </a:extLst>
          </p:cNvPr>
          <p:cNvSpPr>
            <a:spLocks noGrp="1"/>
          </p:cNvSpPr>
          <p:nvPr>
            <p:ph type="title"/>
          </p:nvPr>
        </p:nvSpPr>
        <p:spPr/>
        <p:txBody>
          <a:bodyPr/>
          <a:lstStyle/>
          <a:p>
            <a:r>
              <a:rPr lang="en-US" dirty="0"/>
              <a:t>Recent Changes</a:t>
            </a:r>
          </a:p>
        </p:txBody>
      </p:sp>
    </p:spTree>
    <p:extLst>
      <p:ext uri="{BB962C8B-B14F-4D97-AF65-F5344CB8AC3E}">
        <p14:creationId xmlns:p14="http://schemas.microsoft.com/office/powerpoint/2010/main" val="3562399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F1DB0B-B68C-2741-BCF9-6024C04EDEE6}"/>
              </a:ext>
            </a:extLst>
          </p:cNvPr>
          <p:cNvSpPr>
            <a:spLocks noGrp="1"/>
          </p:cNvSpPr>
          <p:nvPr>
            <p:ph type="body" sz="quarter" idx="10"/>
          </p:nvPr>
        </p:nvSpPr>
        <p:spPr>
          <a:xfrm>
            <a:off x="472440" y="1417637"/>
            <a:ext cx="8214360" cy="4393615"/>
          </a:xfrm>
        </p:spPr>
        <p:txBody>
          <a:bodyPr>
            <a:normAutofit fontScale="92500" lnSpcReduction="20000"/>
          </a:bodyPr>
          <a:lstStyle/>
          <a:p>
            <a:pPr marL="0" indent="0"/>
            <a:r>
              <a:rPr lang="en-US" sz="3000" b="1" dirty="0">
                <a:solidFill>
                  <a:srgbClr val="00B050"/>
                </a:solidFill>
              </a:rPr>
              <a:t>Methods of Assessment</a:t>
            </a:r>
          </a:p>
          <a:p>
            <a:pPr marL="0" indent="0"/>
            <a:endParaRPr lang="en-US" b="1" dirty="0">
              <a:solidFill>
                <a:srgbClr val="00B050"/>
              </a:solidFill>
            </a:endParaRPr>
          </a:p>
          <a:p>
            <a:pPr>
              <a:buFont typeface="Arial" panose="020B0604020202020204" pitchFamily="34" charset="0"/>
              <a:buChar char="•"/>
            </a:pPr>
            <a:r>
              <a:rPr lang="en-US" dirty="0">
                <a:solidFill>
                  <a:schemeClr val="tx1"/>
                </a:solidFill>
              </a:rPr>
              <a:t>As a best practice, we recommend that each outcome have two or more methods of assessment.  Multiple methods of assessment provide a more comprehensive analysis of the extent outcomes are being achieved.  </a:t>
            </a:r>
          </a:p>
          <a:p>
            <a:pPr>
              <a:buFont typeface="Arial" panose="020B0604020202020204" pitchFamily="34" charset="0"/>
              <a:buChar char="•"/>
            </a:pPr>
            <a:r>
              <a:rPr lang="en-US" dirty="0">
                <a:solidFill>
                  <a:schemeClr val="tx1"/>
                </a:solidFill>
              </a:rPr>
              <a:t>Before 2019-2020 peer review cycle, plans lost 5 points for each outcome that did not have at least 2 methods.</a:t>
            </a:r>
          </a:p>
          <a:p>
            <a:pPr>
              <a:buFont typeface="Arial" panose="020B0604020202020204" pitchFamily="34" charset="0"/>
              <a:buChar char="•"/>
            </a:pPr>
            <a:r>
              <a:rPr lang="en-US" dirty="0">
                <a:solidFill>
                  <a:schemeClr val="tx1"/>
                </a:solidFill>
              </a:rPr>
              <a:t>Starting with 2019-2020 peer review cycle, outcomes with more than one method of assessment will receive a 5 point bonus. No points will be deducted for outcomes with a single method of assessment.</a:t>
            </a:r>
          </a:p>
          <a:p>
            <a:pPr>
              <a:buFont typeface="Arial" panose="020B0604020202020204" pitchFamily="34" charset="0"/>
              <a:buChar char="•"/>
            </a:pPr>
            <a:r>
              <a:rPr lang="en-US" dirty="0">
                <a:solidFill>
                  <a:schemeClr val="tx1"/>
                </a:solidFill>
              </a:rPr>
              <a:t>The peer review rubric has been updated for this change.</a:t>
            </a:r>
          </a:p>
        </p:txBody>
      </p:sp>
      <p:sp>
        <p:nvSpPr>
          <p:cNvPr id="3" name="Title 2">
            <a:extLst>
              <a:ext uri="{FF2B5EF4-FFF2-40B4-BE49-F238E27FC236}">
                <a16:creationId xmlns:a16="http://schemas.microsoft.com/office/drawing/2014/main" id="{C68B58D3-9E36-4844-9D74-FFEB9EAC43E1}"/>
              </a:ext>
            </a:extLst>
          </p:cNvPr>
          <p:cNvSpPr>
            <a:spLocks noGrp="1"/>
          </p:cNvSpPr>
          <p:nvPr>
            <p:ph type="title"/>
          </p:nvPr>
        </p:nvSpPr>
        <p:spPr/>
        <p:txBody>
          <a:bodyPr/>
          <a:lstStyle/>
          <a:p>
            <a:r>
              <a:rPr lang="en-US" dirty="0"/>
              <a:t>Recent Changes</a:t>
            </a:r>
          </a:p>
        </p:txBody>
      </p:sp>
    </p:spTree>
    <p:extLst>
      <p:ext uri="{BB962C8B-B14F-4D97-AF65-F5344CB8AC3E}">
        <p14:creationId xmlns:p14="http://schemas.microsoft.com/office/powerpoint/2010/main" val="775298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E39329-1218-41AE-97DC-36BC4DE04307}"/>
              </a:ext>
            </a:extLst>
          </p:cNvPr>
          <p:cNvPicPr>
            <a:picLocks noChangeAspect="1"/>
          </p:cNvPicPr>
          <p:nvPr/>
        </p:nvPicPr>
        <p:blipFill>
          <a:blip r:embed="rId3"/>
          <a:stretch>
            <a:fillRect/>
          </a:stretch>
        </p:blipFill>
        <p:spPr>
          <a:xfrm>
            <a:off x="0" y="0"/>
            <a:ext cx="9144000" cy="6857999"/>
          </a:xfrm>
          <a:prstGeom prst="rect">
            <a:avLst/>
          </a:prstGeom>
        </p:spPr>
      </p:pic>
      <p:sp>
        <p:nvSpPr>
          <p:cNvPr id="2" name="Title 1"/>
          <p:cNvSpPr>
            <a:spLocks noGrp="1"/>
          </p:cNvSpPr>
          <p:nvPr>
            <p:ph type="title"/>
          </p:nvPr>
        </p:nvSpPr>
        <p:spPr>
          <a:xfrm>
            <a:off x="457200" y="218420"/>
            <a:ext cx="8229600" cy="1143000"/>
          </a:xfrm>
        </p:spPr>
        <p:txBody>
          <a:bodyPr/>
          <a:lstStyle/>
          <a:p>
            <a:r>
              <a:rPr lang="en-US" b="1" dirty="0"/>
              <a:t>Peer Review</a:t>
            </a:r>
          </a:p>
        </p:txBody>
      </p:sp>
      <p:sp>
        <p:nvSpPr>
          <p:cNvPr id="3" name="Text Placeholder 2"/>
          <p:cNvSpPr>
            <a:spLocks noGrp="1"/>
          </p:cNvSpPr>
          <p:nvPr>
            <p:ph type="body" sz="quarter" idx="10"/>
          </p:nvPr>
        </p:nvSpPr>
        <p:spPr>
          <a:xfrm>
            <a:off x="472440" y="1579839"/>
            <a:ext cx="8214360" cy="4016374"/>
          </a:xfrm>
        </p:spPr>
        <p:txBody>
          <a:bodyPr>
            <a:normAutofit lnSpcReduction="10000"/>
          </a:bodyPr>
          <a:lstStyle/>
          <a:p>
            <a:pPr marL="457200" indent="-457200">
              <a:buFont typeface="+mj-lt"/>
              <a:buAutoNum type="arabicPeriod"/>
            </a:pPr>
            <a:r>
              <a:rPr lang="en-US" dirty="0">
                <a:solidFill>
                  <a:schemeClr val="tx1"/>
                </a:solidFill>
              </a:rPr>
              <a:t>UNT Peer Reviewers only review your four-column report and its attachments.</a:t>
            </a:r>
          </a:p>
          <a:p>
            <a:pPr marL="457200" indent="-457200">
              <a:buFont typeface="+mj-lt"/>
              <a:buAutoNum type="arabicPeriod"/>
            </a:pPr>
            <a:r>
              <a:rPr lang="en-US" dirty="0">
                <a:solidFill>
                  <a:schemeClr val="tx1"/>
                </a:solidFill>
              </a:rPr>
              <a:t>Your plan is scored against the UNT IE Rubric.  Scores range from 0-100.  </a:t>
            </a:r>
            <a:r>
              <a:rPr lang="en-US" b="1" dirty="0">
                <a:solidFill>
                  <a:schemeClr val="tx1"/>
                </a:solidFill>
              </a:rPr>
              <a:t>Plans must score 70 or above to be compliant.</a:t>
            </a:r>
          </a:p>
          <a:p>
            <a:pPr marL="457200" indent="-457200">
              <a:buFont typeface="+mj-lt"/>
              <a:buAutoNum type="arabicPeriod"/>
            </a:pPr>
            <a:r>
              <a:rPr lang="en-US" dirty="0">
                <a:solidFill>
                  <a:schemeClr val="tx1"/>
                </a:solidFill>
              </a:rPr>
              <a:t>Peer Reviewers review the first 3 active outcomes listed in your 4-column report.</a:t>
            </a:r>
          </a:p>
          <a:p>
            <a:pPr marL="457200" indent="-457200">
              <a:buFont typeface="+mj-lt"/>
              <a:buAutoNum type="arabicPeriod"/>
            </a:pPr>
            <a:r>
              <a:rPr lang="en-US" dirty="0">
                <a:solidFill>
                  <a:schemeClr val="tx1"/>
                </a:solidFill>
              </a:rPr>
              <a:t>Plans that do not have results entered for the year are not scored.</a:t>
            </a:r>
          </a:p>
          <a:p>
            <a:pPr marL="457200" indent="-457200">
              <a:buFont typeface="+mj-lt"/>
              <a:buAutoNum type="arabicPeriod"/>
            </a:pPr>
            <a:r>
              <a:rPr lang="en-US" dirty="0">
                <a:solidFill>
                  <a:schemeClr val="tx1"/>
                </a:solidFill>
              </a:rPr>
              <a:t>The average of all 3 outcomes becomes the plan’s score.</a:t>
            </a:r>
          </a:p>
        </p:txBody>
      </p:sp>
    </p:spTree>
    <p:extLst>
      <p:ext uri="{BB962C8B-B14F-4D97-AF65-F5344CB8AC3E}">
        <p14:creationId xmlns:p14="http://schemas.microsoft.com/office/powerpoint/2010/main" val="110717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F10E73-B592-42CD-80BE-77E35A9609BA}"/>
              </a:ext>
            </a:extLst>
          </p:cNvPr>
          <p:cNvPicPr>
            <a:picLocks noChangeAspect="1"/>
          </p:cNvPicPr>
          <p:nvPr/>
        </p:nvPicPr>
        <p:blipFill>
          <a:blip r:embed="rId3"/>
          <a:stretch>
            <a:fillRect/>
          </a:stretch>
        </p:blipFill>
        <p:spPr>
          <a:xfrm>
            <a:off x="29020" y="44189"/>
            <a:ext cx="9144000" cy="6857999"/>
          </a:xfrm>
          <a:prstGeom prst="rect">
            <a:avLst/>
          </a:prstGeom>
        </p:spPr>
      </p:pic>
      <p:pic>
        <p:nvPicPr>
          <p:cNvPr id="18" name="Picture 17" descr="A screenshot of a social media post&#10;&#10;Description automatically generated">
            <a:extLst>
              <a:ext uri="{FF2B5EF4-FFF2-40B4-BE49-F238E27FC236}">
                <a16:creationId xmlns:a16="http://schemas.microsoft.com/office/drawing/2014/main" id="{B0454409-7F73-FF4B-8942-8217E441715F}"/>
              </a:ext>
            </a:extLst>
          </p:cNvPr>
          <p:cNvPicPr>
            <a:picLocks noChangeAspect="1"/>
          </p:cNvPicPr>
          <p:nvPr/>
        </p:nvPicPr>
        <p:blipFill>
          <a:blip r:embed="rId4"/>
          <a:stretch>
            <a:fillRect/>
          </a:stretch>
        </p:blipFill>
        <p:spPr>
          <a:xfrm>
            <a:off x="913331" y="660202"/>
            <a:ext cx="7317338" cy="5512345"/>
          </a:xfrm>
          <a:prstGeom prst="rect">
            <a:avLst/>
          </a:prstGeom>
        </p:spPr>
      </p:pic>
      <p:sp>
        <p:nvSpPr>
          <p:cNvPr id="3" name="TextBox 2"/>
          <p:cNvSpPr txBox="1"/>
          <p:nvPr/>
        </p:nvSpPr>
        <p:spPr>
          <a:xfrm>
            <a:off x="1286211" y="322846"/>
            <a:ext cx="1015945" cy="307777"/>
          </a:xfrm>
          <a:prstGeom prst="rect">
            <a:avLst/>
          </a:prstGeom>
          <a:noFill/>
        </p:spPr>
        <p:txBody>
          <a:bodyPr wrap="square" rtlCol="0">
            <a:spAutoFit/>
          </a:bodyPr>
          <a:lstStyle/>
          <a:p>
            <a:r>
              <a:rPr lang="en-US" sz="1400" b="1" dirty="0">
                <a:solidFill>
                  <a:srgbClr val="FF0000"/>
                </a:solidFill>
              </a:rPr>
              <a:t>10 points</a:t>
            </a:r>
          </a:p>
        </p:txBody>
      </p:sp>
      <p:cxnSp>
        <p:nvCxnSpPr>
          <p:cNvPr id="5" name="Straight Arrow Connector 4"/>
          <p:cNvCxnSpPr>
            <a:cxnSpLocks/>
          </p:cNvCxnSpPr>
          <p:nvPr/>
        </p:nvCxnSpPr>
        <p:spPr>
          <a:xfrm>
            <a:off x="1647724" y="710103"/>
            <a:ext cx="0" cy="22372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14035" y="317195"/>
            <a:ext cx="953791" cy="307777"/>
          </a:xfrm>
          <a:prstGeom prst="rect">
            <a:avLst/>
          </a:prstGeom>
          <a:noFill/>
        </p:spPr>
        <p:txBody>
          <a:bodyPr wrap="square" rtlCol="0">
            <a:spAutoFit/>
          </a:bodyPr>
          <a:lstStyle/>
          <a:p>
            <a:r>
              <a:rPr lang="en-US" sz="1400" b="1" dirty="0">
                <a:solidFill>
                  <a:srgbClr val="FF0000"/>
                </a:solidFill>
              </a:rPr>
              <a:t>30 points</a:t>
            </a:r>
          </a:p>
        </p:txBody>
      </p:sp>
      <p:cxnSp>
        <p:nvCxnSpPr>
          <p:cNvPr id="7" name="Straight Arrow Connector 6"/>
          <p:cNvCxnSpPr>
            <a:cxnSpLocks/>
          </p:cNvCxnSpPr>
          <p:nvPr/>
        </p:nvCxnSpPr>
        <p:spPr>
          <a:xfrm>
            <a:off x="3181856" y="710103"/>
            <a:ext cx="0" cy="22372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57789" y="314696"/>
            <a:ext cx="953789" cy="307777"/>
          </a:xfrm>
          <a:prstGeom prst="rect">
            <a:avLst/>
          </a:prstGeom>
          <a:noFill/>
        </p:spPr>
        <p:txBody>
          <a:bodyPr wrap="square" rtlCol="0">
            <a:spAutoFit/>
          </a:bodyPr>
          <a:lstStyle/>
          <a:p>
            <a:r>
              <a:rPr lang="en-US" sz="1400" b="1" dirty="0">
                <a:solidFill>
                  <a:srgbClr val="FF0000"/>
                </a:solidFill>
              </a:rPr>
              <a:t>20 points</a:t>
            </a:r>
          </a:p>
        </p:txBody>
      </p:sp>
      <p:cxnSp>
        <p:nvCxnSpPr>
          <p:cNvPr id="9" name="Straight Arrow Connector 8"/>
          <p:cNvCxnSpPr>
            <a:cxnSpLocks/>
          </p:cNvCxnSpPr>
          <p:nvPr/>
        </p:nvCxnSpPr>
        <p:spPr>
          <a:xfrm>
            <a:off x="4822479" y="710103"/>
            <a:ext cx="0" cy="21528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687829" y="311911"/>
            <a:ext cx="952215" cy="307777"/>
          </a:xfrm>
          <a:prstGeom prst="rect">
            <a:avLst/>
          </a:prstGeom>
          <a:noFill/>
        </p:spPr>
        <p:txBody>
          <a:bodyPr wrap="square" rtlCol="0">
            <a:spAutoFit/>
          </a:bodyPr>
          <a:lstStyle/>
          <a:p>
            <a:r>
              <a:rPr lang="en-US" sz="1400" b="1" dirty="0">
                <a:solidFill>
                  <a:srgbClr val="FF0000"/>
                </a:solidFill>
              </a:rPr>
              <a:t>40 points</a:t>
            </a:r>
          </a:p>
        </p:txBody>
      </p:sp>
      <p:cxnSp>
        <p:nvCxnSpPr>
          <p:cNvPr id="11" name="Straight Arrow Connector 10"/>
          <p:cNvCxnSpPr>
            <a:cxnSpLocks/>
          </p:cNvCxnSpPr>
          <p:nvPr/>
        </p:nvCxnSpPr>
        <p:spPr>
          <a:xfrm>
            <a:off x="7088010" y="710103"/>
            <a:ext cx="0" cy="29740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5-Point Star 11"/>
          <p:cNvSpPr/>
          <p:nvPr/>
        </p:nvSpPr>
        <p:spPr>
          <a:xfrm>
            <a:off x="6980200" y="44189"/>
            <a:ext cx="337628" cy="29913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TextBox 12"/>
          <p:cNvSpPr txBox="1"/>
          <p:nvPr/>
        </p:nvSpPr>
        <p:spPr>
          <a:xfrm>
            <a:off x="2793627" y="63708"/>
            <a:ext cx="3162567" cy="369332"/>
          </a:xfrm>
          <a:prstGeom prst="rect">
            <a:avLst/>
          </a:prstGeom>
          <a:noFill/>
        </p:spPr>
        <p:txBody>
          <a:bodyPr wrap="square" rtlCol="0">
            <a:spAutoFit/>
          </a:bodyPr>
          <a:lstStyle/>
          <a:p>
            <a:r>
              <a:rPr lang="en-US" b="1" dirty="0"/>
              <a:t>RUBRIC SCORING by COLUMN</a:t>
            </a:r>
          </a:p>
        </p:txBody>
      </p:sp>
      <p:sp>
        <p:nvSpPr>
          <p:cNvPr id="14" name="TextBox 13"/>
          <p:cNvSpPr txBox="1"/>
          <p:nvPr/>
        </p:nvSpPr>
        <p:spPr>
          <a:xfrm>
            <a:off x="7879715" y="317195"/>
            <a:ext cx="996351" cy="523220"/>
          </a:xfrm>
          <a:prstGeom prst="rect">
            <a:avLst/>
          </a:prstGeom>
          <a:noFill/>
        </p:spPr>
        <p:txBody>
          <a:bodyPr wrap="square" rtlCol="0">
            <a:spAutoFit/>
          </a:bodyPr>
          <a:lstStyle/>
          <a:p>
            <a:r>
              <a:rPr lang="en-US" sz="1400" b="1" dirty="0">
                <a:solidFill>
                  <a:srgbClr val="FF0000"/>
                </a:solidFill>
              </a:rPr>
              <a:t>=100 points</a:t>
            </a:r>
          </a:p>
        </p:txBody>
      </p:sp>
      <p:sp>
        <p:nvSpPr>
          <p:cNvPr id="2" name="Rectangle 1">
            <a:extLst>
              <a:ext uri="{FF2B5EF4-FFF2-40B4-BE49-F238E27FC236}">
                <a16:creationId xmlns:a16="http://schemas.microsoft.com/office/drawing/2014/main" id="{EF24DEC1-0435-43D9-8B2E-0D2A6158590E}"/>
              </a:ext>
            </a:extLst>
          </p:cNvPr>
          <p:cNvSpPr/>
          <p:nvPr/>
        </p:nvSpPr>
        <p:spPr>
          <a:xfrm>
            <a:off x="6636393" y="3724907"/>
            <a:ext cx="1478913" cy="217991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8866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4EEB80-72E2-426F-AE2B-7670A3D6EA35}"/>
              </a:ext>
            </a:extLst>
          </p:cNvPr>
          <p:cNvPicPr>
            <a:picLocks noChangeAspect="1"/>
          </p:cNvPicPr>
          <p:nvPr/>
        </p:nvPicPr>
        <p:blipFill>
          <a:blip r:embed="rId3"/>
          <a:stretch>
            <a:fillRect/>
          </a:stretch>
        </p:blipFill>
        <p:spPr>
          <a:xfrm>
            <a:off x="87273" y="53752"/>
            <a:ext cx="9144000" cy="6857999"/>
          </a:xfrm>
          <a:prstGeom prst="rect">
            <a:avLst/>
          </a:prstGeom>
        </p:spPr>
      </p:pic>
      <p:pic>
        <p:nvPicPr>
          <p:cNvPr id="14" name="Picture 13">
            <a:extLst>
              <a:ext uri="{FF2B5EF4-FFF2-40B4-BE49-F238E27FC236}">
                <a16:creationId xmlns:a16="http://schemas.microsoft.com/office/drawing/2014/main" id="{C72BC7BC-AAD5-49CD-91CC-84820D779CBF}"/>
              </a:ext>
            </a:extLst>
          </p:cNvPr>
          <p:cNvPicPr>
            <a:picLocks noChangeAspect="1"/>
          </p:cNvPicPr>
          <p:nvPr/>
        </p:nvPicPr>
        <p:blipFill>
          <a:blip r:embed="rId4"/>
          <a:stretch>
            <a:fillRect/>
          </a:stretch>
        </p:blipFill>
        <p:spPr>
          <a:xfrm>
            <a:off x="473452" y="385992"/>
            <a:ext cx="8371643" cy="5486876"/>
          </a:xfrm>
          <a:prstGeom prst="rect">
            <a:avLst/>
          </a:prstGeom>
        </p:spPr>
      </p:pic>
      <p:sp>
        <p:nvSpPr>
          <p:cNvPr id="23" name="Rectangle 22">
            <a:extLst>
              <a:ext uri="{FF2B5EF4-FFF2-40B4-BE49-F238E27FC236}">
                <a16:creationId xmlns:a16="http://schemas.microsoft.com/office/drawing/2014/main" id="{8E5B0BA7-7546-481D-B625-2DE29B262A45}"/>
              </a:ext>
            </a:extLst>
          </p:cNvPr>
          <p:cNvSpPr/>
          <p:nvPr/>
        </p:nvSpPr>
        <p:spPr>
          <a:xfrm>
            <a:off x="214300" y="952619"/>
            <a:ext cx="8610723" cy="14051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5" name="Straight Arrow Connector 4"/>
          <p:cNvCxnSpPr>
            <a:cxnSpLocks/>
          </p:cNvCxnSpPr>
          <p:nvPr/>
        </p:nvCxnSpPr>
        <p:spPr>
          <a:xfrm>
            <a:off x="4412512" y="1971184"/>
            <a:ext cx="0" cy="13286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148602" y="1301884"/>
            <a:ext cx="4846798" cy="738664"/>
          </a:xfrm>
          <a:prstGeom prst="rect">
            <a:avLst/>
          </a:prstGeom>
          <a:solidFill>
            <a:schemeClr val="bg1"/>
          </a:solidFill>
        </p:spPr>
        <p:txBody>
          <a:bodyPr wrap="square" rtlCol="0">
            <a:spAutoFit/>
          </a:bodyPr>
          <a:lstStyle/>
          <a:p>
            <a:pPr algn="ctr"/>
            <a:r>
              <a:rPr lang="en-US" sz="2100" b="1" dirty="0">
                <a:solidFill>
                  <a:srgbClr val="FF0000"/>
                </a:solidFill>
              </a:rPr>
              <a:t>Don’t lose points, complete missing information in your plan</a:t>
            </a:r>
          </a:p>
        </p:txBody>
      </p:sp>
      <p:cxnSp>
        <p:nvCxnSpPr>
          <p:cNvPr id="7" name="Straight Arrow Connector 6"/>
          <p:cNvCxnSpPr>
            <a:cxnSpLocks/>
          </p:cNvCxnSpPr>
          <p:nvPr/>
        </p:nvCxnSpPr>
        <p:spPr>
          <a:xfrm>
            <a:off x="6039239" y="5536329"/>
            <a:ext cx="63434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27CADCB-B9F7-497D-8DBC-C26C41D2D0B0}"/>
              </a:ext>
            </a:extLst>
          </p:cNvPr>
          <p:cNvSpPr txBox="1"/>
          <p:nvPr/>
        </p:nvSpPr>
        <p:spPr>
          <a:xfrm>
            <a:off x="4141448" y="3221142"/>
            <a:ext cx="2214961" cy="523220"/>
          </a:xfrm>
          <a:prstGeom prst="rect">
            <a:avLst/>
          </a:prstGeom>
          <a:noFill/>
        </p:spPr>
        <p:txBody>
          <a:bodyPr wrap="square" rtlCol="0">
            <a:spAutoFit/>
          </a:bodyPr>
          <a:lstStyle/>
          <a:p>
            <a:r>
              <a:rPr lang="en-US" sz="1400" dirty="0">
                <a:solidFill>
                  <a:srgbClr val="139A29"/>
                </a:solidFill>
                <a:latin typeface="Arial"/>
                <a:cs typeface="Arial"/>
              </a:rPr>
              <a:t>Upload your documents showing your results</a:t>
            </a:r>
          </a:p>
        </p:txBody>
      </p:sp>
      <p:sp>
        <p:nvSpPr>
          <p:cNvPr id="12" name="TextBox 11">
            <a:extLst>
              <a:ext uri="{FF2B5EF4-FFF2-40B4-BE49-F238E27FC236}">
                <a16:creationId xmlns:a16="http://schemas.microsoft.com/office/drawing/2014/main" id="{21FA7C80-F8FF-4089-AA5A-50FE45E509DA}"/>
              </a:ext>
            </a:extLst>
          </p:cNvPr>
          <p:cNvSpPr txBox="1"/>
          <p:nvPr/>
        </p:nvSpPr>
        <p:spPr>
          <a:xfrm>
            <a:off x="4141448" y="5013109"/>
            <a:ext cx="2712113" cy="523220"/>
          </a:xfrm>
          <a:prstGeom prst="rect">
            <a:avLst/>
          </a:prstGeom>
          <a:noFill/>
        </p:spPr>
        <p:txBody>
          <a:bodyPr wrap="square" rtlCol="0">
            <a:spAutoFit/>
          </a:bodyPr>
          <a:lstStyle/>
          <a:p>
            <a:r>
              <a:rPr lang="en-US" sz="1400" dirty="0">
                <a:solidFill>
                  <a:srgbClr val="139A29"/>
                </a:solidFill>
                <a:latin typeface="Arial"/>
                <a:cs typeface="Arial"/>
              </a:rPr>
              <a:t>Follow up on previous year’s planned improvements </a:t>
            </a:r>
          </a:p>
        </p:txBody>
      </p:sp>
      <p:sp>
        <p:nvSpPr>
          <p:cNvPr id="9" name="Rectangle 8">
            <a:extLst>
              <a:ext uri="{FF2B5EF4-FFF2-40B4-BE49-F238E27FC236}">
                <a16:creationId xmlns:a16="http://schemas.microsoft.com/office/drawing/2014/main" id="{8E2A4590-AF97-4DC7-A7EC-394EEF9D449F}"/>
              </a:ext>
            </a:extLst>
          </p:cNvPr>
          <p:cNvSpPr/>
          <p:nvPr/>
        </p:nvSpPr>
        <p:spPr>
          <a:xfrm>
            <a:off x="6782336" y="5442780"/>
            <a:ext cx="1536041" cy="32314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446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59E0BC-A1CB-408E-B21E-30C372764FA3}"/>
              </a:ext>
            </a:extLst>
          </p:cNvPr>
          <p:cNvPicPr>
            <a:picLocks noChangeAspect="1"/>
          </p:cNvPicPr>
          <p:nvPr/>
        </p:nvPicPr>
        <p:blipFill>
          <a:blip r:embed="rId3"/>
          <a:stretch>
            <a:fillRect/>
          </a:stretch>
        </p:blipFill>
        <p:spPr>
          <a:xfrm>
            <a:off x="0" y="0"/>
            <a:ext cx="9144000" cy="6857999"/>
          </a:xfrm>
          <a:prstGeom prst="rect">
            <a:avLst/>
          </a:prstGeom>
        </p:spPr>
      </p:pic>
      <p:sp>
        <p:nvSpPr>
          <p:cNvPr id="2" name="Text Placeholder 1"/>
          <p:cNvSpPr>
            <a:spLocks noGrp="1"/>
          </p:cNvSpPr>
          <p:nvPr>
            <p:ph type="body" sz="quarter" idx="13"/>
          </p:nvPr>
        </p:nvSpPr>
        <p:spPr>
          <a:xfrm>
            <a:off x="472440" y="238539"/>
            <a:ext cx="7783664" cy="5986195"/>
          </a:xfrm>
        </p:spPr>
        <p:txBody>
          <a:bodyPr>
            <a:normAutofit fontScale="92500" lnSpcReduction="10000"/>
          </a:bodyPr>
          <a:lstStyle/>
          <a:p>
            <a:r>
              <a:rPr lang="en-US" sz="2600" b="1" dirty="0">
                <a:solidFill>
                  <a:srgbClr val="00B050"/>
                </a:solidFill>
              </a:rPr>
              <a:t>Common Reasons for low scores (&lt; 70 points):</a:t>
            </a:r>
          </a:p>
          <a:p>
            <a:endParaRPr lang="en-US" sz="1900" dirty="0"/>
          </a:p>
          <a:p>
            <a:pPr>
              <a:lnSpc>
                <a:spcPct val="110000"/>
              </a:lnSpc>
              <a:buFont typeface="Arial" panose="020B0604020202020204" pitchFamily="34" charset="0"/>
              <a:buChar char="•"/>
            </a:pPr>
            <a:r>
              <a:rPr lang="en-US" dirty="0">
                <a:solidFill>
                  <a:schemeClr val="tx1"/>
                </a:solidFill>
              </a:rPr>
              <a:t>Assessment method or example not attached </a:t>
            </a:r>
          </a:p>
          <a:p>
            <a:pPr marL="0" indent="0">
              <a:lnSpc>
                <a:spcPct val="110000"/>
              </a:lnSpc>
            </a:pPr>
            <a:endParaRPr lang="en-US" dirty="0">
              <a:solidFill>
                <a:schemeClr val="tx1"/>
              </a:solidFill>
            </a:endParaRPr>
          </a:p>
          <a:p>
            <a:pPr>
              <a:lnSpc>
                <a:spcPct val="110000"/>
              </a:lnSpc>
              <a:buFont typeface="Arial" panose="020B0604020202020204" pitchFamily="34" charset="0"/>
              <a:buChar char="•"/>
            </a:pPr>
            <a:r>
              <a:rPr lang="en-US" dirty="0">
                <a:solidFill>
                  <a:schemeClr val="tx1"/>
                </a:solidFill>
              </a:rPr>
              <a:t>Evidence of results not attached</a:t>
            </a:r>
          </a:p>
          <a:p>
            <a:pPr marL="0" indent="0">
              <a:lnSpc>
                <a:spcPct val="110000"/>
              </a:lnSpc>
            </a:pPr>
            <a:r>
              <a:rPr lang="en-US" dirty="0">
                <a:solidFill>
                  <a:schemeClr val="tx1"/>
                </a:solidFill>
              </a:rPr>
              <a:t> </a:t>
            </a:r>
          </a:p>
          <a:p>
            <a:pPr>
              <a:lnSpc>
                <a:spcPct val="110000"/>
              </a:lnSpc>
              <a:buFont typeface="Arial" panose="020B0604020202020204" pitchFamily="34" charset="0"/>
              <a:buChar char="•"/>
            </a:pPr>
            <a:r>
              <a:rPr lang="en-US" dirty="0">
                <a:solidFill>
                  <a:schemeClr val="tx1"/>
                </a:solidFill>
              </a:rPr>
              <a:t>Outcome active for more than a year with no results </a:t>
            </a:r>
          </a:p>
          <a:p>
            <a:pPr marL="0" indent="0">
              <a:lnSpc>
                <a:spcPct val="110000"/>
              </a:lnSpc>
            </a:pPr>
            <a:endParaRPr lang="en-US" dirty="0">
              <a:solidFill>
                <a:schemeClr val="tx1"/>
              </a:solidFill>
            </a:endParaRPr>
          </a:p>
          <a:p>
            <a:pPr>
              <a:lnSpc>
                <a:spcPct val="110000"/>
              </a:lnSpc>
              <a:buFont typeface="Arial" panose="020B0604020202020204" pitchFamily="34" charset="0"/>
              <a:buChar char="•"/>
            </a:pPr>
            <a:r>
              <a:rPr lang="en-US" dirty="0">
                <a:solidFill>
                  <a:schemeClr val="tx1"/>
                </a:solidFill>
              </a:rPr>
              <a:t>Active outcome with results entered and no improvement actions made</a:t>
            </a:r>
          </a:p>
          <a:p>
            <a:pPr marL="0" indent="0">
              <a:lnSpc>
                <a:spcPct val="110000"/>
              </a:lnSpc>
            </a:pPr>
            <a:endParaRPr lang="en-US" dirty="0">
              <a:solidFill>
                <a:schemeClr val="tx1"/>
              </a:solidFill>
            </a:endParaRPr>
          </a:p>
          <a:p>
            <a:pPr>
              <a:lnSpc>
                <a:spcPct val="110000"/>
              </a:lnSpc>
              <a:buFont typeface="Arial" panose="020B0604020202020204" pitchFamily="34" charset="0"/>
              <a:buChar char="•"/>
            </a:pPr>
            <a:r>
              <a:rPr lang="en-US" dirty="0">
                <a:solidFill>
                  <a:schemeClr val="tx1"/>
                </a:solidFill>
              </a:rPr>
              <a:t>Active outcome with use of results from the prior year that have no status of action information</a:t>
            </a:r>
          </a:p>
          <a:p>
            <a:pPr marL="0" indent="0">
              <a:lnSpc>
                <a:spcPct val="110000"/>
              </a:lnSpc>
            </a:pPr>
            <a:endParaRPr lang="en-US" dirty="0">
              <a:solidFill>
                <a:schemeClr val="tx1"/>
              </a:solidFill>
            </a:endParaRPr>
          </a:p>
          <a:p>
            <a:pPr>
              <a:lnSpc>
                <a:spcPct val="110000"/>
              </a:lnSpc>
              <a:buFont typeface="Arial" panose="020B0604020202020204" pitchFamily="34" charset="0"/>
              <a:buChar char="•"/>
            </a:pPr>
            <a:r>
              <a:rPr lang="en-US" dirty="0">
                <a:solidFill>
                  <a:schemeClr val="tx1"/>
                </a:solidFill>
              </a:rPr>
              <a:t>Criterion statement is not quantitative </a:t>
            </a:r>
          </a:p>
          <a:p>
            <a:endParaRPr lang="en-US" dirty="0"/>
          </a:p>
        </p:txBody>
      </p:sp>
    </p:spTree>
    <p:extLst>
      <p:ext uri="{BB962C8B-B14F-4D97-AF65-F5344CB8AC3E}">
        <p14:creationId xmlns:p14="http://schemas.microsoft.com/office/powerpoint/2010/main" val="2440208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C705B4-7F80-443E-939F-CEB2EA02FC1C}"/>
              </a:ext>
            </a:extLst>
          </p:cNvPr>
          <p:cNvPicPr>
            <a:picLocks noChangeAspect="1"/>
          </p:cNvPicPr>
          <p:nvPr/>
        </p:nvPicPr>
        <p:blipFill>
          <a:blip r:embed="rId3"/>
          <a:stretch>
            <a:fillRect/>
          </a:stretch>
        </p:blipFill>
        <p:spPr>
          <a:xfrm>
            <a:off x="0" y="70836"/>
            <a:ext cx="9144000" cy="6857999"/>
          </a:xfrm>
          <a:prstGeom prst="rect">
            <a:avLst/>
          </a:prstGeom>
        </p:spPr>
      </p:pic>
      <p:sp>
        <p:nvSpPr>
          <p:cNvPr id="3" name="Title 2"/>
          <p:cNvSpPr>
            <a:spLocks noGrp="1"/>
          </p:cNvSpPr>
          <p:nvPr>
            <p:ph type="title"/>
          </p:nvPr>
        </p:nvSpPr>
        <p:spPr>
          <a:xfrm>
            <a:off x="457200" y="-178061"/>
            <a:ext cx="8229600" cy="1143000"/>
          </a:xfrm>
        </p:spPr>
        <p:txBody>
          <a:bodyPr>
            <a:normAutofit/>
          </a:bodyPr>
          <a:lstStyle/>
          <a:p>
            <a:r>
              <a:rPr lang="en-US" sz="4000" dirty="0"/>
              <a:t>Here is a fully, completed plan:</a:t>
            </a:r>
          </a:p>
        </p:txBody>
      </p:sp>
      <p:pic>
        <p:nvPicPr>
          <p:cNvPr id="14" name="Picture 13" descr="A screenshot of a social media post&#10;&#10;Description automatically generated">
            <a:extLst>
              <a:ext uri="{FF2B5EF4-FFF2-40B4-BE49-F238E27FC236}">
                <a16:creationId xmlns:a16="http://schemas.microsoft.com/office/drawing/2014/main" id="{810A1CD6-B33A-3B4E-80F5-9A2B2B2AAA7F}"/>
              </a:ext>
            </a:extLst>
          </p:cNvPr>
          <p:cNvPicPr>
            <a:picLocks noChangeAspect="1"/>
          </p:cNvPicPr>
          <p:nvPr/>
        </p:nvPicPr>
        <p:blipFill>
          <a:blip r:embed="rId4"/>
          <a:stretch>
            <a:fillRect/>
          </a:stretch>
        </p:blipFill>
        <p:spPr>
          <a:xfrm>
            <a:off x="949945" y="661130"/>
            <a:ext cx="7417236" cy="5535740"/>
          </a:xfrm>
          <a:prstGeom prst="rect">
            <a:avLst/>
          </a:prstGeom>
        </p:spPr>
      </p:pic>
      <p:sp>
        <p:nvSpPr>
          <p:cNvPr id="8" name="Oval 7"/>
          <p:cNvSpPr/>
          <p:nvPr/>
        </p:nvSpPr>
        <p:spPr>
          <a:xfrm>
            <a:off x="2437792" y="2707356"/>
            <a:ext cx="1428206" cy="79248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3737928" y="2576729"/>
            <a:ext cx="2238615" cy="526867"/>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861797" y="3377210"/>
            <a:ext cx="2473234" cy="523220"/>
          </a:xfrm>
          <a:prstGeom prst="rect">
            <a:avLst/>
          </a:prstGeom>
          <a:noFill/>
        </p:spPr>
        <p:txBody>
          <a:bodyPr wrap="square" rtlCol="0">
            <a:spAutoFit/>
          </a:bodyPr>
          <a:lstStyle/>
          <a:p>
            <a:r>
              <a:rPr lang="en-US" sz="1400" dirty="0">
                <a:solidFill>
                  <a:srgbClr val="FF0000"/>
                </a:solidFill>
                <a:latin typeface="Arial"/>
                <a:cs typeface="Arial"/>
              </a:rPr>
              <a:t>Assessment artifacts attached</a:t>
            </a:r>
          </a:p>
        </p:txBody>
      </p:sp>
      <p:cxnSp>
        <p:nvCxnSpPr>
          <p:cNvPr id="12" name="Straight Arrow Connector 11"/>
          <p:cNvCxnSpPr/>
          <p:nvPr/>
        </p:nvCxnSpPr>
        <p:spPr>
          <a:xfrm flipV="1">
            <a:off x="1984947" y="3203745"/>
            <a:ext cx="452845" cy="1734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FEFFF1DA-4A6C-FC48-AD8E-8C9AB2EDF31E}"/>
              </a:ext>
            </a:extLst>
          </p:cNvPr>
          <p:cNvSpPr txBox="1"/>
          <p:nvPr/>
        </p:nvSpPr>
        <p:spPr>
          <a:xfrm>
            <a:off x="945964" y="4374816"/>
            <a:ext cx="7421217" cy="461665"/>
          </a:xfrm>
          <a:prstGeom prst="rect">
            <a:avLst/>
          </a:prstGeom>
          <a:solidFill>
            <a:schemeClr val="bg1"/>
          </a:solidFill>
        </p:spPr>
        <p:txBody>
          <a:bodyPr wrap="square" rtlCol="0">
            <a:spAutoFit/>
          </a:bodyPr>
          <a:lstStyle/>
          <a:p>
            <a:endParaRPr lang="en-US" sz="2400" dirty="0">
              <a:solidFill>
                <a:srgbClr val="139A29"/>
              </a:solidFill>
              <a:latin typeface="Arial"/>
              <a:cs typeface="Arial"/>
            </a:endParaRPr>
          </a:p>
        </p:txBody>
      </p:sp>
      <p:sp>
        <p:nvSpPr>
          <p:cNvPr id="13" name="TextBox 12"/>
          <p:cNvSpPr txBox="1"/>
          <p:nvPr/>
        </p:nvSpPr>
        <p:spPr>
          <a:xfrm>
            <a:off x="4108671" y="4322417"/>
            <a:ext cx="2098766" cy="523220"/>
          </a:xfrm>
          <a:prstGeom prst="rect">
            <a:avLst/>
          </a:prstGeom>
          <a:noFill/>
        </p:spPr>
        <p:txBody>
          <a:bodyPr wrap="square" rtlCol="0">
            <a:spAutoFit/>
          </a:bodyPr>
          <a:lstStyle/>
          <a:p>
            <a:r>
              <a:rPr lang="en-US" sz="1400" dirty="0">
                <a:solidFill>
                  <a:srgbClr val="FF0000"/>
                </a:solidFill>
                <a:latin typeface="Arial"/>
                <a:cs typeface="Arial"/>
              </a:rPr>
              <a:t>Evidence of results and analysis attached</a:t>
            </a:r>
          </a:p>
        </p:txBody>
      </p:sp>
      <p:cxnSp>
        <p:nvCxnSpPr>
          <p:cNvPr id="15" name="Straight Arrow Connector 14"/>
          <p:cNvCxnSpPr>
            <a:cxnSpLocks/>
          </p:cNvCxnSpPr>
          <p:nvPr/>
        </p:nvCxnSpPr>
        <p:spPr>
          <a:xfrm flipH="1" flipV="1">
            <a:off x="5033795" y="3220209"/>
            <a:ext cx="323689" cy="105159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6453809" y="3499836"/>
            <a:ext cx="1913372" cy="2467929"/>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1E29830-6D95-4282-A2FF-63F721FB9E0E}"/>
              </a:ext>
            </a:extLst>
          </p:cNvPr>
          <p:cNvSpPr/>
          <p:nvPr/>
        </p:nvSpPr>
        <p:spPr>
          <a:xfrm>
            <a:off x="6797584" y="1894090"/>
            <a:ext cx="1485820" cy="29536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Oval 15"/>
          <p:cNvSpPr/>
          <p:nvPr/>
        </p:nvSpPr>
        <p:spPr>
          <a:xfrm>
            <a:off x="6713803" y="1030971"/>
            <a:ext cx="1569601" cy="103900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9381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82E856-05DC-4034-8A15-FA099D43038D}"/>
              </a:ext>
            </a:extLst>
          </p:cNvPr>
          <p:cNvPicPr>
            <a:picLocks noChangeAspect="1"/>
          </p:cNvPicPr>
          <p:nvPr/>
        </p:nvPicPr>
        <p:blipFill>
          <a:blip r:embed="rId3"/>
          <a:stretch>
            <a:fillRect/>
          </a:stretch>
        </p:blipFill>
        <p:spPr>
          <a:xfrm>
            <a:off x="0" y="0"/>
            <a:ext cx="9144000" cy="6857999"/>
          </a:xfrm>
          <a:prstGeom prst="rect">
            <a:avLst/>
          </a:prstGeom>
        </p:spPr>
      </p:pic>
      <p:sp>
        <p:nvSpPr>
          <p:cNvPr id="2" name="Text Placeholder 1"/>
          <p:cNvSpPr>
            <a:spLocks noGrp="1"/>
          </p:cNvSpPr>
          <p:nvPr>
            <p:ph type="body" sz="quarter" idx="13"/>
          </p:nvPr>
        </p:nvSpPr>
        <p:spPr>
          <a:xfrm>
            <a:off x="472440" y="1295400"/>
            <a:ext cx="3542211" cy="3657600"/>
          </a:xfrm>
        </p:spPr>
        <p:txBody>
          <a:bodyPr anchor="ctr">
            <a:normAutofit/>
          </a:bodyPr>
          <a:lstStyle/>
          <a:p>
            <a:pPr marL="0"/>
            <a:r>
              <a:rPr lang="en-US" sz="2800" b="1" dirty="0">
                <a:solidFill>
                  <a:schemeClr val="tx1"/>
                </a:solidFill>
              </a:rPr>
              <a:t>Outcomes statements </a:t>
            </a:r>
            <a:r>
              <a:rPr lang="en-US" sz="2800" dirty="0">
                <a:solidFill>
                  <a:schemeClr val="tx1"/>
                </a:solidFill>
              </a:rPr>
              <a:t>are the foundation of institutional effectiveness plans.</a:t>
            </a:r>
          </a:p>
        </p:txBody>
      </p:sp>
      <p:grpSp>
        <p:nvGrpSpPr>
          <p:cNvPr id="9" name="Group 8">
            <a:extLst>
              <a:ext uri="{FF2B5EF4-FFF2-40B4-BE49-F238E27FC236}">
                <a16:creationId xmlns:a16="http://schemas.microsoft.com/office/drawing/2014/main" id="{83CC9CE1-B121-4033-878D-559F72B61B10}"/>
              </a:ext>
            </a:extLst>
          </p:cNvPr>
          <p:cNvGrpSpPr/>
          <p:nvPr/>
        </p:nvGrpSpPr>
        <p:grpSpPr>
          <a:xfrm>
            <a:off x="4572000" y="1731148"/>
            <a:ext cx="3497802" cy="3497802"/>
            <a:chOff x="5129351" y="1576202"/>
            <a:chExt cx="2862633" cy="2862633"/>
          </a:xfrm>
        </p:grpSpPr>
        <p:pic>
          <p:nvPicPr>
            <p:cNvPr id="6" name="Picture 5">
              <a:extLst>
                <a:ext uri="{FF2B5EF4-FFF2-40B4-BE49-F238E27FC236}">
                  <a16:creationId xmlns:a16="http://schemas.microsoft.com/office/drawing/2014/main" id="{992EF1CF-BDD7-4CBC-A0E9-3EEED5E319F7}"/>
                </a:ext>
              </a:extLst>
            </p:cNvPr>
            <p:cNvPicPr>
              <a:picLocks noChangeAspect="1"/>
            </p:cNvPicPr>
            <p:nvPr/>
          </p:nvPicPr>
          <p:blipFill>
            <a:blip r:embed="rId4"/>
            <a:stretch>
              <a:fillRect/>
            </a:stretch>
          </p:blipFill>
          <p:spPr>
            <a:xfrm>
              <a:off x="5129351" y="1576202"/>
              <a:ext cx="2862633" cy="2862633"/>
            </a:xfrm>
            <a:prstGeom prst="rect">
              <a:avLst/>
            </a:prstGeom>
          </p:spPr>
        </p:pic>
        <p:sp>
          <p:nvSpPr>
            <p:cNvPr id="7" name="TextBox 6">
              <a:extLst>
                <a:ext uri="{FF2B5EF4-FFF2-40B4-BE49-F238E27FC236}">
                  <a16:creationId xmlns:a16="http://schemas.microsoft.com/office/drawing/2014/main" id="{42FFD42E-9B82-464F-A441-E5177EC316FB}"/>
                </a:ext>
              </a:extLst>
            </p:cNvPr>
            <p:cNvSpPr txBox="1"/>
            <p:nvPr/>
          </p:nvSpPr>
          <p:spPr>
            <a:xfrm>
              <a:off x="5204259" y="1677880"/>
              <a:ext cx="2714623" cy="428208"/>
            </a:xfrm>
            <a:prstGeom prst="rect">
              <a:avLst/>
            </a:prstGeom>
            <a:noFill/>
          </p:spPr>
          <p:txBody>
            <a:bodyPr wrap="square" rtlCol="0">
              <a:spAutoFit/>
            </a:bodyPr>
            <a:lstStyle/>
            <a:p>
              <a:pPr algn="ctr"/>
              <a:r>
                <a:rPr lang="en-US" sz="2800" b="1" dirty="0">
                  <a:solidFill>
                    <a:srgbClr val="139A29"/>
                  </a:solidFill>
                  <a:latin typeface="Arial"/>
                  <a:cs typeface="Arial"/>
                </a:rPr>
                <a:t>MEANINGFUL</a:t>
              </a:r>
            </a:p>
          </p:txBody>
        </p:sp>
        <p:sp>
          <p:nvSpPr>
            <p:cNvPr id="8" name="TextBox 7">
              <a:extLst>
                <a:ext uri="{FF2B5EF4-FFF2-40B4-BE49-F238E27FC236}">
                  <a16:creationId xmlns:a16="http://schemas.microsoft.com/office/drawing/2014/main" id="{BE54106B-7EBF-453C-BC76-EA35A5BE3C1C}"/>
                </a:ext>
              </a:extLst>
            </p:cNvPr>
            <p:cNvSpPr txBox="1"/>
            <p:nvPr/>
          </p:nvSpPr>
          <p:spPr>
            <a:xfrm>
              <a:off x="5129351" y="3923890"/>
              <a:ext cx="2862633" cy="428208"/>
            </a:xfrm>
            <a:prstGeom prst="rect">
              <a:avLst/>
            </a:prstGeom>
            <a:noFill/>
          </p:spPr>
          <p:txBody>
            <a:bodyPr wrap="square" rtlCol="0">
              <a:spAutoFit/>
            </a:bodyPr>
            <a:lstStyle/>
            <a:p>
              <a:pPr algn="ctr"/>
              <a:r>
                <a:rPr lang="en-US" sz="2800" b="1" dirty="0">
                  <a:solidFill>
                    <a:srgbClr val="139A29"/>
                  </a:solidFill>
                  <a:latin typeface="Arial"/>
                  <a:cs typeface="Arial"/>
                </a:rPr>
                <a:t>&amp; MEASUREABLE</a:t>
              </a:r>
            </a:p>
          </p:txBody>
        </p:sp>
      </p:grpSp>
      <p:sp>
        <p:nvSpPr>
          <p:cNvPr id="10" name="TextBox 9">
            <a:extLst>
              <a:ext uri="{FF2B5EF4-FFF2-40B4-BE49-F238E27FC236}">
                <a16:creationId xmlns:a16="http://schemas.microsoft.com/office/drawing/2014/main" id="{6C05950C-EBCC-4681-8039-CDE7EE2BA43D}"/>
              </a:ext>
            </a:extLst>
          </p:cNvPr>
          <p:cNvSpPr txBox="1"/>
          <p:nvPr/>
        </p:nvSpPr>
        <p:spPr>
          <a:xfrm>
            <a:off x="4571998" y="1008438"/>
            <a:ext cx="4483225" cy="523220"/>
          </a:xfrm>
          <a:prstGeom prst="rect">
            <a:avLst/>
          </a:prstGeom>
          <a:noFill/>
        </p:spPr>
        <p:txBody>
          <a:bodyPr wrap="square" rtlCol="0">
            <a:spAutoFit/>
          </a:bodyPr>
          <a:lstStyle/>
          <a:p>
            <a:r>
              <a:rPr lang="en-US" sz="2800" b="1" dirty="0">
                <a:latin typeface="Arial"/>
                <a:cs typeface="Arial"/>
              </a:rPr>
              <a:t>Make your outcomes…..</a:t>
            </a:r>
          </a:p>
        </p:txBody>
      </p:sp>
    </p:spTree>
    <p:extLst>
      <p:ext uri="{BB962C8B-B14F-4D97-AF65-F5344CB8AC3E}">
        <p14:creationId xmlns:p14="http://schemas.microsoft.com/office/powerpoint/2010/main" val="821970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2EC169-DD96-45BE-9182-2EF03056FFC9}"/>
              </a:ext>
            </a:extLst>
          </p:cNvPr>
          <p:cNvPicPr>
            <a:picLocks noChangeAspect="1"/>
          </p:cNvPicPr>
          <p:nvPr/>
        </p:nvPicPr>
        <p:blipFill>
          <a:blip r:embed="rId3"/>
          <a:stretch>
            <a:fillRect/>
          </a:stretch>
        </p:blipFill>
        <p:spPr>
          <a:xfrm>
            <a:off x="0" y="0"/>
            <a:ext cx="9144000" cy="6857999"/>
          </a:xfrm>
          <a:prstGeom prst="rect">
            <a:avLst/>
          </a:prstGeom>
        </p:spPr>
      </p:pic>
      <p:sp>
        <p:nvSpPr>
          <p:cNvPr id="2" name="Text Placeholder 1"/>
          <p:cNvSpPr>
            <a:spLocks noGrp="1"/>
          </p:cNvSpPr>
          <p:nvPr>
            <p:ph type="body" sz="quarter" idx="10"/>
          </p:nvPr>
        </p:nvSpPr>
        <p:spPr>
          <a:xfrm>
            <a:off x="472441" y="1397285"/>
            <a:ext cx="8222826" cy="4174839"/>
          </a:xfrm>
        </p:spPr>
        <p:txBody>
          <a:bodyPr>
            <a:normAutofit fontScale="85000" lnSpcReduction="20000"/>
          </a:bodyPr>
          <a:lstStyle/>
          <a:p>
            <a:pPr marL="0" indent="0"/>
            <a:r>
              <a:rPr lang="en-US" sz="2600" dirty="0">
                <a:solidFill>
                  <a:schemeClr val="tx1"/>
                </a:solidFill>
              </a:rPr>
              <a:t>Consists of Student Learning Outcomes (SLOs)</a:t>
            </a:r>
          </a:p>
          <a:p>
            <a:pPr lvl="1">
              <a:buFontTx/>
              <a:buChar char="•"/>
            </a:pPr>
            <a:r>
              <a:rPr lang="en-US" sz="2600" dirty="0">
                <a:latin typeface="Arial" panose="020B0604020202020204" pitchFamily="34" charset="0"/>
                <a:cs typeface="Arial" panose="020B0604020202020204" pitchFamily="34" charset="0"/>
              </a:rPr>
              <a:t>Describe the abilities, skills, knowledge that you want students in your program to acquire</a:t>
            </a:r>
          </a:p>
          <a:p>
            <a:pPr lvl="1">
              <a:buFontTx/>
              <a:buChar char="•"/>
            </a:pPr>
            <a:r>
              <a:rPr lang="en-US" sz="2600" dirty="0">
                <a:latin typeface="Arial" panose="020B0604020202020204" pitchFamily="34" charset="0"/>
                <a:cs typeface="Arial" panose="020B0604020202020204" pitchFamily="34" charset="0"/>
              </a:rPr>
              <a:t>Each SLO must be singular and measurable</a:t>
            </a:r>
            <a:br>
              <a:rPr lang="en-US" sz="2600" dirty="0">
                <a:latin typeface="Arial" panose="020B0604020202020204" pitchFamily="34" charset="0"/>
                <a:cs typeface="Arial" panose="020B0604020202020204" pitchFamily="34" charset="0"/>
              </a:rPr>
            </a:br>
            <a:endParaRPr lang="en-US" sz="2600" dirty="0">
              <a:latin typeface="Arial" panose="020B0604020202020204" pitchFamily="34" charset="0"/>
              <a:cs typeface="Arial" panose="020B0604020202020204" pitchFamily="34" charset="0"/>
            </a:endParaRPr>
          </a:p>
          <a:p>
            <a:pPr marL="0" indent="0"/>
            <a:r>
              <a:rPr lang="en-US" sz="2600" dirty="0">
                <a:solidFill>
                  <a:schemeClr val="tx1"/>
                </a:solidFill>
              </a:rPr>
              <a:t>Consists of Administrative Outcomes (AOs)</a:t>
            </a:r>
          </a:p>
          <a:p>
            <a:pPr lvl="1">
              <a:buFontTx/>
              <a:buChar char="•"/>
            </a:pPr>
            <a:r>
              <a:rPr lang="en-US" sz="2600" dirty="0">
                <a:latin typeface="Arial" panose="020B0604020202020204" pitchFamily="34" charset="0"/>
                <a:cs typeface="Arial" panose="020B0604020202020204" pitchFamily="34" charset="0"/>
              </a:rPr>
              <a:t>Describe the effectiveness of unit actions/activities</a:t>
            </a:r>
          </a:p>
          <a:p>
            <a:pPr lvl="1">
              <a:buFontTx/>
              <a:buChar char="•"/>
            </a:pPr>
            <a:r>
              <a:rPr lang="en-US" sz="2600" dirty="0">
                <a:latin typeface="Arial" panose="020B0604020202020204" pitchFamily="34" charset="0"/>
                <a:cs typeface="Arial" panose="020B0604020202020204" pitchFamily="34" charset="0"/>
              </a:rPr>
              <a:t>Each AO must be singular and measurable</a:t>
            </a:r>
            <a:br>
              <a:rPr lang="en-US" sz="2600" dirty="0">
                <a:latin typeface="Arial" panose="020B0604020202020204" pitchFamily="34" charset="0"/>
                <a:cs typeface="Arial" panose="020B0604020202020204" pitchFamily="34" charset="0"/>
              </a:rPr>
            </a:br>
            <a:endParaRPr lang="en-US" sz="2600" dirty="0">
              <a:latin typeface="Arial" panose="020B0604020202020204" pitchFamily="34" charset="0"/>
              <a:cs typeface="Arial" panose="020B0604020202020204" pitchFamily="34" charset="0"/>
            </a:endParaRPr>
          </a:p>
          <a:p>
            <a:pPr marL="0" indent="0"/>
            <a:r>
              <a:rPr lang="en-US" sz="2600" dirty="0">
                <a:solidFill>
                  <a:schemeClr val="tx1"/>
                </a:solidFill>
              </a:rPr>
              <a:t>Must have at least 3 SLO/AOs and should not have more than a total of 5 </a:t>
            </a:r>
            <a:r>
              <a:rPr lang="en-US" sz="2600" b="1" dirty="0">
                <a:solidFill>
                  <a:srgbClr val="C00000"/>
                </a:solidFill>
              </a:rPr>
              <a:t>active</a:t>
            </a:r>
            <a:r>
              <a:rPr lang="en-US" sz="2600" dirty="0">
                <a:solidFill>
                  <a:schemeClr val="tx1"/>
                </a:solidFill>
              </a:rPr>
              <a:t> SLO/AOs </a:t>
            </a:r>
          </a:p>
          <a:p>
            <a:pPr marL="0" indent="0"/>
            <a:endParaRPr lang="en-US" sz="2600" dirty="0">
              <a:solidFill>
                <a:schemeClr val="tx1"/>
              </a:solidFill>
            </a:endParaRPr>
          </a:p>
          <a:p>
            <a:pPr marL="0" indent="0"/>
            <a:r>
              <a:rPr lang="en-US" sz="2600" b="1" dirty="0">
                <a:solidFill>
                  <a:schemeClr val="tx1"/>
                </a:solidFill>
              </a:rPr>
              <a:t>Peer review teams review a maximum of 3 SLO/AOs</a:t>
            </a:r>
            <a:endParaRPr lang="en-US" sz="2600" dirty="0">
              <a:solidFill>
                <a:schemeClr val="tx1"/>
              </a:solidFill>
            </a:endParaRPr>
          </a:p>
          <a:p>
            <a:pPr lvl="1">
              <a:buFontTx/>
              <a:buChar char="•"/>
            </a:pPr>
            <a:endParaRPr lang="en-US" dirty="0"/>
          </a:p>
          <a:p>
            <a:pPr>
              <a:buFontTx/>
              <a:buChar char="•"/>
            </a:pPr>
            <a:endParaRPr lang="en-US" dirty="0">
              <a:solidFill>
                <a:schemeClr val="tx1"/>
              </a:solidFill>
            </a:endParaRPr>
          </a:p>
          <a:p>
            <a:pPr>
              <a:buFontTx/>
              <a:buChar char="•"/>
            </a:pPr>
            <a:endParaRPr lang="en-US" dirty="0">
              <a:solidFill>
                <a:schemeClr val="tx1"/>
              </a:solidFill>
            </a:endParaRPr>
          </a:p>
        </p:txBody>
      </p:sp>
      <p:sp>
        <p:nvSpPr>
          <p:cNvPr id="3" name="TextBox 2"/>
          <p:cNvSpPr txBox="1"/>
          <p:nvPr/>
        </p:nvSpPr>
        <p:spPr>
          <a:xfrm>
            <a:off x="465662" y="601128"/>
            <a:ext cx="4621778" cy="646331"/>
          </a:xfrm>
          <a:prstGeom prst="rect">
            <a:avLst/>
          </a:prstGeom>
          <a:noFill/>
        </p:spPr>
        <p:txBody>
          <a:bodyPr wrap="none" rtlCol="0">
            <a:spAutoFit/>
          </a:bodyPr>
          <a:lstStyle/>
          <a:p>
            <a:r>
              <a:rPr lang="en-US" sz="3600" b="1" dirty="0">
                <a:latin typeface="Arial" panose="020B0604020202020204" pitchFamily="34" charset="0"/>
                <a:cs typeface="Arial" panose="020B0604020202020204" pitchFamily="34" charset="0"/>
              </a:rPr>
              <a:t>Expected Outcomes</a:t>
            </a:r>
          </a:p>
        </p:txBody>
      </p:sp>
    </p:spTree>
    <p:extLst>
      <p:ext uri="{BB962C8B-B14F-4D97-AF65-F5344CB8AC3E}">
        <p14:creationId xmlns:p14="http://schemas.microsoft.com/office/powerpoint/2010/main" val="1264358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05E843-D3DD-4B28-9EB4-4E03995FC3F2}"/>
              </a:ext>
            </a:extLst>
          </p:cNvPr>
          <p:cNvPicPr>
            <a:picLocks noChangeAspect="1"/>
          </p:cNvPicPr>
          <p:nvPr/>
        </p:nvPicPr>
        <p:blipFill>
          <a:blip r:embed="rId3"/>
          <a:stretch>
            <a:fillRect/>
          </a:stretch>
        </p:blipFill>
        <p:spPr>
          <a:xfrm>
            <a:off x="0" y="0"/>
            <a:ext cx="9144000" cy="6857999"/>
          </a:xfrm>
          <a:prstGeom prst="rect">
            <a:avLst/>
          </a:prstGeom>
        </p:spPr>
      </p:pic>
      <p:sp>
        <p:nvSpPr>
          <p:cNvPr id="2" name="Text Placeholder 1"/>
          <p:cNvSpPr>
            <a:spLocks noGrp="1"/>
          </p:cNvSpPr>
          <p:nvPr>
            <p:ph type="body" sz="quarter" idx="10"/>
          </p:nvPr>
        </p:nvSpPr>
        <p:spPr>
          <a:xfrm>
            <a:off x="472440" y="1210491"/>
            <a:ext cx="8214360" cy="4471117"/>
          </a:xfrm>
        </p:spPr>
        <p:txBody>
          <a:bodyPr>
            <a:normAutofit fontScale="85000" lnSpcReduction="20000"/>
          </a:bodyPr>
          <a:lstStyle/>
          <a:p>
            <a:r>
              <a:rPr lang="en-US" dirty="0">
                <a:solidFill>
                  <a:schemeClr val="tx1"/>
                </a:solidFill>
              </a:rPr>
              <a:t>The key to Student Learning Outcomes is </a:t>
            </a:r>
            <a:r>
              <a:rPr lang="en-US" b="1" dirty="0">
                <a:solidFill>
                  <a:srgbClr val="00B050"/>
                </a:solidFill>
              </a:rPr>
              <a:t>MEASURABILITY</a:t>
            </a:r>
            <a:r>
              <a:rPr lang="en-US" dirty="0"/>
              <a:t>.</a:t>
            </a:r>
          </a:p>
          <a:p>
            <a:endParaRPr lang="en-US" dirty="0"/>
          </a:p>
          <a:p>
            <a:pPr marL="571500" lvl="1" indent="-171450">
              <a:buFont typeface="Wingdings" panose="05000000000000000000" pitchFamily="2" charset="2"/>
              <a:buChar char="§"/>
            </a:pPr>
            <a:r>
              <a:rPr lang="en-US" dirty="0">
                <a:solidFill>
                  <a:schemeClr val="tx1"/>
                </a:solidFill>
              </a:rPr>
              <a:t>Use active verbs that describe an observable behavior</a:t>
            </a:r>
          </a:p>
          <a:p>
            <a:pPr marL="571500" lvl="1" indent="-171450">
              <a:buFont typeface="Wingdings" panose="05000000000000000000" pitchFamily="2" charset="2"/>
              <a:buChar char="§"/>
            </a:pPr>
            <a:r>
              <a:rPr lang="en-US" dirty="0">
                <a:solidFill>
                  <a:schemeClr val="tx1"/>
                </a:solidFill>
              </a:rPr>
              <a:t>Behaviors that can be measured</a:t>
            </a:r>
          </a:p>
          <a:p>
            <a:pPr marL="571500" lvl="1" indent="-171450">
              <a:buFont typeface="Wingdings" panose="05000000000000000000" pitchFamily="2" charset="2"/>
              <a:buChar char="§"/>
            </a:pPr>
            <a:r>
              <a:rPr lang="en-US" dirty="0"/>
              <a:t>Use compound statements judiciously</a:t>
            </a:r>
            <a:endParaRPr lang="en-US" dirty="0">
              <a:solidFill>
                <a:schemeClr val="tx1"/>
              </a:solidFill>
            </a:endParaRPr>
          </a:p>
          <a:p>
            <a:pPr marL="171450" indent="-171450">
              <a:buFont typeface="Wingdings" panose="05000000000000000000" pitchFamily="2" charset="2"/>
              <a:buChar char="§"/>
            </a:pPr>
            <a:endParaRPr lang="en-US" dirty="0">
              <a:solidFill>
                <a:schemeClr val="tx1"/>
              </a:solidFill>
            </a:endParaRPr>
          </a:p>
          <a:p>
            <a:pPr marL="0" indent="0"/>
            <a:r>
              <a:rPr lang="en-US" b="1" dirty="0">
                <a:solidFill>
                  <a:srgbClr val="FF0000"/>
                </a:solidFill>
              </a:rPr>
              <a:t>Words to avoid in an SLO……..</a:t>
            </a:r>
            <a:r>
              <a:rPr lang="en-US" b="1" dirty="0">
                <a:solidFill>
                  <a:schemeClr val="tx1"/>
                </a:solidFill>
              </a:rPr>
              <a:t>Students will:</a:t>
            </a:r>
          </a:p>
          <a:p>
            <a:pPr marL="0" indent="0"/>
            <a:endParaRPr lang="en-US" b="1" dirty="0">
              <a:solidFill>
                <a:schemeClr val="tx1"/>
              </a:solidFill>
            </a:endParaRPr>
          </a:p>
          <a:p>
            <a:pPr marL="285750" indent="-285750">
              <a:buFont typeface="Wingdings" panose="05000000000000000000" pitchFamily="2" charset="2"/>
              <a:buChar char="§"/>
            </a:pPr>
            <a:r>
              <a:rPr lang="en-US" sz="2100" dirty="0">
                <a:solidFill>
                  <a:schemeClr val="tx1"/>
                </a:solidFill>
              </a:rPr>
              <a:t>“</a:t>
            </a:r>
            <a:r>
              <a:rPr lang="en-US" sz="2100" b="1" dirty="0">
                <a:solidFill>
                  <a:schemeClr val="tx1"/>
                </a:solidFill>
              </a:rPr>
              <a:t>understand</a:t>
            </a:r>
            <a:r>
              <a:rPr lang="en-US" sz="2100" dirty="0">
                <a:solidFill>
                  <a:schemeClr val="tx1"/>
                </a:solidFill>
              </a:rPr>
              <a:t>” – an internal process that can’t be easily measured</a:t>
            </a:r>
          </a:p>
          <a:p>
            <a:pPr marL="285750" indent="-285750">
              <a:buFont typeface="Wingdings" panose="05000000000000000000" pitchFamily="2" charset="2"/>
              <a:buChar char="§"/>
            </a:pPr>
            <a:r>
              <a:rPr lang="en-US" sz="2100" dirty="0">
                <a:solidFill>
                  <a:schemeClr val="tx1"/>
                </a:solidFill>
              </a:rPr>
              <a:t>“</a:t>
            </a:r>
            <a:r>
              <a:rPr lang="en-US" sz="2100" b="1" dirty="0">
                <a:solidFill>
                  <a:schemeClr val="tx1"/>
                </a:solidFill>
              </a:rPr>
              <a:t>value or appreciate</a:t>
            </a:r>
            <a:r>
              <a:rPr lang="en-US" sz="2100" dirty="0">
                <a:solidFill>
                  <a:schemeClr val="tx1"/>
                </a:solidFill>
              </a:rPr>
              <a:t>” – tricky to measure</a:t>
            </a:r>
          </a:p>
          <a:p>
            <a:pPr marL="285750" indent="-285750">
              <a:buFont typeface="Wingdings" panose="05000000000000000000" pitchFamily="2" charset="2"/>
              <a:buChar char="§"/>
            </a:pPr>
            <a:r>
              <a:rPr lang="en-US" sz="2100" dirty="0">
                <a:solidFill>
                  <a:schemeClr val="tx1"/>
                </a:solidFill>
              </a:rPr>
              <a:t>“</a:t>
            </a:r>
            <a:r>
              <a:rPr lang="en-US" sz="2100" b="1" dirty="0">
                <a:solidFill>
                  <a:schemeClr val="tx1"/>
                </a:solidFill>
              </a:rPr>
              <a:t>become familiar</a:t>
            </a:r>
            <a:r>
              <a:rPr lang="en-US" sz="2100" dirty="0">
                <a:solidFill>
                  <a:schemeClr val="tx1"/>
                </a:solidFill>
              </a:rPr>
              <a:t>” – how do you measure familiarity</a:t>
            </a:r>
          </a:p>
          <a:p>
            <a:pPr marL="285750" indent="-285750">
              <a:buFont typeface="Wingdings" panose="05000000000000000000" pitchFamily="2" charset="2"/>
              <a:buChar char="§"/>
            </a:pPr>
            <a:r>
              <a:rPr lang="en-US" sz="2100" dirty="0">
                <a:solidFill>
                  <a:schemeClr val="tx1"/>
                </a:solidFill>
              </a:rPr>
              <a:t>“</a:t>
            </a:r>
            <a:r>
              <a:rPr lang="en-US" sz="2100" b="1" dirty="0">
                <a:solidFill>
                  <a:schemeClr val="tx1"/>
                </a:solidFill>
              </a:rPr>
              <a:t>learn/think about</a:t>
            </a:r>
            <a:r>
              <a:rPr lang="en-US" sz="2100" dirty="0">
                <a:solidFill>
                  <a:schemeClr val="tx1"/>
                </a:solidFill>
              </a:rPr>
              <a:t>…” – not observable</a:t>
            </a:r>
          </a:p>
          <a:p>
            <a:pPr marL="285750" indent="-285750">
              <a:buFont typeface="Wingdings" panose="05000000000000000000" pitchFamily="2" charset="2"/>
              <a:buChar char="§"/>
            </a:pPr>
            <a:r>
              <a:rPr lang="en-US" sz="2100" dirty="0">
                <a:solidFill>
                  <a:schemeClr val="tx1"/>
                </a:solidFill>
              </a:rPr>
              <a:t>“</a:t>
            </a:r>
            <a:r>
              <a:rPr lang="en-US" sz="2100" b="1" dirty="0">
                <a:solidFill>
                  <a:schemeClr val="tx1"/>
                </a:solidFill>
              </a:rPr>
              <a:t>become aware of</a:t>
            </a:r>
            <a:r>
              <a:rPr lang="en-US" sz="2100" dirty="0">
                <a:solidFill>
                  <a:schemeClr val="tx1"/>
                </a:solidFill>
              </a:rPr>
              <a:t>…” </a:t>
            </a:r>
          </a:p>
          <a:p>
            <a:pPr marL="285750" indent="-285750">
              <a:buFont typeface="Wingdings" panose="05000000000000000000" pitchFamily="2" charset="2"/>
              <a:buChar char="§"/>
            </a:pPr>
            <a:r>
              <a:rPr lang="en-US" sz="2100" dirty="0">
                <a:solidFill>
                  <a:schemeClr val="tx1"/>
                </a:solidFill>
              </a:rPr>
              <a:t>“have </a:t>
            </a:r>
            <a:r>
              <a:rPr lang="en-US" sz="2100" b="1" dirty="0">
                <a:solidFill>
                  <a:schemeClr val="tx1"/>
                </a:solidFill>
              </a:rPr>
              <a:t>ability to</a:t>
            </a:r>
            <a:r>
              <a:rPr lang="en-US" sz="2100" dirty="0">
                <a:solidFill>
                  <a:schemeClr val="tx1"/>
                </a:solidFill>
              </a:rPr>
              <a:t>…” – Doesn’t measure achievement or demonstrate a skill (ability vs. achievement are different) </a:t>
            </a:r>
          </a:p>
          <a:p>
            <a:endParaRPr lang="en-US" dirty="0"/>
          </a:p>
        </p:txBody>
      </p:sp>
      <p:sp>
        <p:nvSpPr>
          <p:cNvPr id="3" name="Title 2"/>
          <p:cNvSpPr>
            <a:spLocks noGrp="1"/>
          </p:cNvSpPr>
          <p:nvPr>
            <p:ph type="title"/>
          </p:nvPr>
        </p:nvSpPr>
        <p:spPr/>
        <p:txBody>
          <a:bodyPr>
            <a:normAutofit fontScale="90000"/>
          </a:bodyPr>
          <a:lstStyle/>
          <a:p>
            <a:r>
              <a:rPr lang="en-US" b="1" dirty="0">
                <a:solidFill>
                  <a:srgbClr val="00B050"/>
                </a:solidFill>
              </a:rPr>
              <a:t>Writing Student Learning Outcomes</a:t>
            </a:r>
          </a:p>
        </p:txBody>
      </p:sp>
    </p:spTree>
    <p:extLst>
      <p:ext uri="{BB962C8B-B14F-4D97-AF65-F5344CB8AC3E}">
        <p14:creationId xmlns:p14="http://schemas.microsoft.com/office/powerpoint/2010/main" val="932433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2BBE4-4A01-4ADF-BEEA-2C37A5FF4975}"/>
              </a:ext>
            </a:extLst>
          </p:cNvPr>
          <p:cNvPicPr>
            <a:picLocks noChangeAspect="1"/>
          </p:cNvPicPr>
          <p:nvPr/>
        </p:nvPicPr>
        <p:blipFill>
          <a:blip r:embed="rId3"/>
          <a:stretch>
            <a:fillRect/>
          </a:stretch>
        </p:blipFill>
        <p:spPr>
          <a:xfrm>
            <a:off x="0" y="-1"/>
            <a:ext cx="9144000" cy="6858001"/>
          </a:xfrm>
          <a:prstGeom prst="rect">
            <a:avLst/>
          </a:prstGeom>
        </p:spPr>
      </p:pic>
      <p:sp>
        <p:nvSpPr>
          <p:cNvPr id="2" name="Text Placeholder 1"/>
          <p:cNvSpPr>
            <a:spLocks noGrp="1"/>
          </p:cNvSpPr>
          <p:nvPr>
            <p:ph type="body" sz="quarter" idx="13"/>
          </p:nvPr>
        </p:nvSpPr>
        <p:spPr>
          <a:xfrm>
            <a:off x="472439" y="435113"/>
            <a:ext cx="8116389" cy="3657600"/>
          </a:xfrm>
        </p:spPr>
        <p:txBody>
          <a:bodyPr>
            <a:normAutofit fontScale="70000" lnSpcReduction="20000"/>
          </a:bodyPr>
          <a:lstStyle/>
          <a:p>
            <a:r>
              <a:rPr lang="en-US" sz="5100" b="1" dirty="0">
                <a:solidFill>
                  <a:schemeClr val="tx1"/>
                </a:solidFill>
              </a:rPr>
              <a:t>Institutional Effectiveness (IE)</a:t>
            </a:r>
          </a:p>
          <a:p>
            <a:endParaRPr lang="en-US" dirty="0">
              <a:solidFill>
                <a:schemeClr val="tx1"/>
              </a:solidFill>
            </a:endParaRPr>
          </a:p>
          <a:p>
            <a:r>
              <a:rPr lang="en-US" sz="2300" dirty="0">
                <a:solidFill>
                  <a:schemeClr val="tx1"/>
                </a:solidFill>
              </a:rPr>
              <a:t>Institutional Effectiveness is the </a:t>
            </a:r>
            <a:r>
              <a:rPr lang="en-US" sz="2300" b="1" dirty="0">
                <a:solidFill>
                  <a:schemeClr val="tx1"/>
                </a:solidFill>
              </a:rPr>
              <a:t>systematic</a:t>
            </a:r>
            <a:r>
              <a:rPr lang="en-US" sz="2300" dirty="0">
                <a:solidFill>
                  <a:schemeClr val="tx1"/>
                </a:solidFill>
              </a:rPr>
              <a:t> and </a:t>
            </a:r>
            <a:r>
              <a:rPr lang="en-US" sz="2300" b="1" dirty="0">
                <a:solidFill>
                  <a:schemeClr val="tx1"/>
                </a:solidFill>
              </a:rPr>
              <a:t>ongoing process </a:t>
            </a:r>
            <a:r>
              <a:rPr lang="en-US" sz="2300" dirty="0">
                <a:solidFill>
                  <a:schemeClr val="tx1"/>
                </a:solidFill>
              </a:rPr>
              <a:t>of identifying expected outcomes, assessing the extent to which the outcomes are achieved, and providing </a:t>
            </a:r>
            <a:r>
              <a:rPr lang="en-US" sz="2300" b="1" u="sng" dirty="0">
                <a:solidFill>
                  <a:schemeClr val="tx1"/>
                </a:solidFill>
              </a:rPr>
              <a:t>evidence of seeking improvement </a:t>
            </a:r>
            <a:r>
              <a:rPr lang="en-US" sz="2300" dirty="0">
                <a:solidFill>
                  <a:schemeClr val="tx1"/>
                </a:solidFill>
              </a:rPr>
              <a:t>based on analysis of the results. This process involves </a:t>
            </a:r>
            <a:r>
              <a:rPr lang="en-US" sz="2300" b="1" dirty="0">
                <a:solidFill>
                  <a:schemeClr val="tx1"/>
                </a:solidFill>
              </a:rPr>
              <a:t>all programs and services </a:t>
            </a:r>
            <a:r>
              <a:rPr lang="en-US" sz="2300" dirty="0">
                <a:solidFill>
                  <a:schemeClr val="tx1"/>
                </a:solidFill>
              </a:rPr>
              <a:t>at all levels at UNT.</a:t>
            </a:r>
          </a:p>
          <a:p>
            <a:endParaRPr lang="en-US" sz="2300" dirty="0">
              <a:solidFill>
                <a:schemeClr val="tx1"/>
              </a:solidFill>
            </a:endParaRPr>
          </a:p>
          <a:p>
            <a:r>
              <a:rPr lang="en-US" sz="2300" dirty="0">
                <a:solidFill>
                  <a:schemeClr val="tx1"/>
                </a:solidFill>
              </a:rPr>
              <a:t>In general, UNT focuses on two major categories of expected outcomes: </a:t>
            </a:r>
          </a:p>
          <a:p>
            <a:endParaRPr lang="en-US" sz="2300" dirty="0">
              <a:solidFill>
                <a:schemeClr val="tx1"/>
              </a:solidFill>
            </a:endParaRPr>
          </a:p>
          <a:p>
            <a:pPr lvl="1">
              <a:buFont typeface="Arial" pitchFamily="34" charset="0"/>
              <a:buChar char="•"/>
            </a:pPr>
            <a:r>
              <a:rPr lang="en-US" sz="2300" dirty="0">
                <a:solidFill>
                  <a:schemeClr val="tx1"/>
                </a:solidFill>
                <a:latin typeface="Arial" panose="020B0604020202020204" pitchFamily="34" charset="0"/>
                <a:cs typeface="Arial" panose="020B0604020202020204" pitchFamily="34" charset="0"/>
              </a:rPr>
              <a:t>Academic Expected Outcomes (i.e. </a:t>
            </a:r>
            <a:r>
              <a:rPr lang="en-US" sz="2300" b="1" dirty="0">
                <a:solidFill>
                  <a:srgbClr val="008000"/>
                </a:solidFill>
                <a:latin typeface="Arial" panose="020B0604020202020204" pitchFamily="34" charset="0"/>
                <a:cs typeface="Arial" panose="020B0604020202020204" pitchFamily="34" charset="0"/>
              </a:rPr>
              <a:t>Student Learning Outcomes</a:t>
            </a:r>
            <a:r>
              <a:rPr lang="en-US" sz="2300" dirty="0">
                <a:solidFill>
                  <a:schemeClr val="tx1"/>
                </a:solidFill>
                <a:latin typeface="Arial" panose="020B0604020202020204" pitchFamily="34" charset="0"/>
                <a:cs typeface="Arial" panose="020B0604020202020204" pitchFamily="34" charset="0"/>
              </a:rPr>
              <a:t>); </a:t>
            </a:r>
          </a:p>
          <a:p>
            <a:pPr marL="457200" lvl="1" indent="0">
              <a:buNone/>
            </a:pPr>
            <a:endParaRPr lang="en-US" sz="2300" dirty="0">
              <a:solidFill>
                <a:schemeClr val="tx1"/>
              </a:solidFill>
              <a:latin typeface="Arial" panose="020B0604020202020204" pitchFamily="34" charset="0"/>
              <a:cs typeface="Arial" panose="020B0604020202020204" pitchFamily="34" charset="0"/>
            </a:endParaRPr>
          </a:p>
          <a:p>
            <a:pPr lvl="1">
              <a:buFont typeface="Arial" pitchFamily="34" charset="0"/>
              <a:buChar char="•"/>
            </a:pPr>
            <a:r>
              <a:rPr lang="en-US" sz="2300" dirty="0">
                <a:solidFill>
                  <a:schemeClr val="tx1"/>
                </a:solidFill>
                <a:latin typeface="Arial" panose="020B0604020202020204" pitchFamily="34" charset="0"/>
                <a:cs typeface="Arial" panose="020B0604020202020204" pitchFamily="34" charset="0"/>
              </a:rPr>
              <a:t>Non-Academic Expected Outcomes (i.e. </a:t>
            </a:r>
            <a:r>
              <a:rPr lang="en-US" sz="2300" b="1" dirty="0">
                <a:solidFill>
                  <a:srgbClr val="008000"/>
                </a:solidFill>
                <a:latin typeface="Arial" panose="020B0604020202020204" pitchFamily="34" charset="0"/>
                <a:cs typeface="Arial" panose="020B0604020202020204" pitchFamily="34" charset="0"/>
              </a:rPr>
              <a:t>Administrative Outcomes</a:t>
            </a:r>
            <a:r>
              <a:rPr lang="en-US" sz="2300" dirty="0">
                <a:solidFill>
                  <a:schemeClr val="tx1"/>
                </a:solidFill>
                <a:latin typeface="Arial" panose="020B0604020202020204" pitchFamily="34" charset="0"/>
                <a:cs typeface="Arial" panose="020B0604020202020204" pitchFamily="34" charset="0"/>
              </a:rPr>
              <a:t>). </a:t>
            </a:r>
          </a:p>
          <a:p>
            <a:endParaRPr lang="en-US" dirty="0">
              <a:solidFill>
                <a:schemeClr val="tx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9584" y="3967423"/>
            <a:ext cx="3744832" cy="2213112"/>
          </a:xfrm>
          <a:prstGeom prst="rect">
            <a:avLst/>
          </a:prstGeom>
        </p:spPr>
      </p:pic>
    </p:spTree>
    <p:extLst>
      <p:ext uri="{BB962C8B-B14F-4D97-AF65-F5344CB8AC3E}">
        <p14:creationId xmlns:p14="http://schemas.microsoft.com/office/powerpoint/2010/main" val="2408168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AB3A90-8DBB-4E9B-BB53-759AF548BBFA}"/>
              </a:ext>
            </a:extLst>
          </p:cNvPr>
          <p:cNvPicPr>
            <a:picLocks noChangeAspect="1"/>
          </p:cNvPicPr>
          <p:nvPr/>
        </p:nvPicPr>
        <p:blipFill>
          <a:blip r:embed="rId3"/>
          <a:stretch>
            <a:fillRect/>
          </a:stretch>
        </p:blipFill>
        <p:spPr>
          <a:xfrm>
            <a:off x="0" y="0"/>
            <a:ext cx="9144000" cy="6857999"/>
          </a:xfrm>
          <a:prstGeom prst="rect">
            <a:avLst/>
          </a:prstGeom>
        </p:spPr>
      </p:pic>
      <p:sp>
        <p:nvSpPr>
          <p:cNvPr id="2" name="Text Placeholder 1"/>
          <p:cNvSpPr>
            <a:spLocks noGrp="1"/>
          </p:cNvSpPr>
          <p:nvPr>
            <p:ph type="body" sz="quarter" idx="10"/>
          </p:nvPr>
        </p:nvSpPr>
        <p:spPr/>
        <p:txBody>
          <a:bodyPr>
            <a:normAutofit fontScale="92500" lnSpcReduction="20000"/>
          </a:bodyPr>
          <a:lstStyle/>
          <a:p>
            <a:pPr lvl="0"/>
            <a:r>
              <a:rPr lang="en-US" sz="1400" b="1" dirty="0"/>
              <a:t>Remember		Understand	Apply		Analyze		Evaluate		Create</a:t>
            </a:r>
          </a:p>
          <a:p>
            <a:pPr lvl="0"/>
            <a:r>
              <a:rPr lang="en-US" sz="1200" dirty="0">
                <a:solidFill>
                  <a:prstClr val="black"/>
                </a:solidFill>
              </a:rPr>
              <a:t>State				Classify		Calculate		Combine		Appraise		Arrange</a:t>
            </a:r>
          </a:p>
          <a:p>
            <a:pPr lvl="0"/>
            <a:r>
              <a:rPr lang="en-US" sz="1200" dirty="0">
                <a:solidFill>
                  <a:prstClr val="black"/>
                </a:solidFill>
              </a:rPr>
              <a:t>Define			Describe		Construct		Figure			Argue			Assemble</a:t>
            </a:r>
          </a:p>
          <a:p>
            <a:pPr lvl="0"/>
            <a:r>
              <a:rPr lang="en-US" sz="1200" dirty="0">
                <a:solidFill>
                  <a:prstClr val="black"/>
                </a:solidFill>
              </a:rPr>
              <a:t>Locate			Identify			Estimate		Find			Assess			Compose</a:t>
            </a:r>
          </a:p>
          <a:p>
            <a:pPr lvl="0"/>
            <a:r>
              <a:rPr lang="en-US" sz="1200" dirty="0">
                <a:solidFill>
                  <a:prstClr val="black"/>
                </a:solidFill>
              </a:rPr>
              <a:t>Recall			Indicate		Illustrate		Sketch			Defend			Create</a:t>
            </a:r>
          </a:p>
          <a:p>
            <a:pPr lvl="0"/>
            <a:r>
              <a:rPr lang="en-US" sz="1200" dirty="0">
                <a:solidFill>
                  <a:prstClr val="black"/>
                </a:solidFill>
              </a:rPr>
              <a:t>Recite			Organize		Interpret		Solve			Estimate		Design</a:t>
            </a:r>
          </a:p>
          <a:p>
            <a:pPr lvl="0"/>
            <a:r>
              <a:rPr lang="en-US" sz="1200" dirty="0">
                <a:solidFill>
                  <a:prstClr val="black"/>
                </a:solidFill>
              </a:rPr>
              <a:t>Quote			Interpret		Appraise		Predict			Judge			Devise</a:t>
            </a:r>
          </a:p>
          <a:p>
            <a:pPr lvl="0"/>
            <a:r>
              <a:rPr lang="en-US" sz="1200" dirty="0">
                <a:solidFill>
                  <a:prstClr val="black"/>
                </a:solidFill>
              </a:rPr>
              <a:t>Label			Illustrate		Contrast		Change		Predict			Formulate</a:t>
            </a:r>
          </a:p>
          <a:p>
            <a:pPr lvl="0"/>
            <a:r>
              <a:rPr lang="en-US" sz="1200" dirty="0">
                <a:solidFill>
                  <a:prstClr val="black"/>
                </a:solidFill>
              </a:rPr>
              <a:t>Identify			Reorganize		Criticize		Survey			Qualify			Invent</a:t>
            </a:r>
          </a:p>
          <a:p>
            <a:pPr lvl="0"/>
            <a:r>
              <a:rPr lang="en-US" sz="1200" dirty="0">
                <a:solidFill>
                  <a:prstClr val="black"/>
                </a:solidFill>
              </a:rPr>
              <a:t>List				Translate		Diagnose		Compare		Rate			Manage</a:t>
            </a:r>
          </a:p>
          <a:p>
            <a:pPr lvl="0"/>
            <a:r>
              <a:rPr lang="en-US" sz="1200" dirty="0">
                <a:solidFill>
                  <a:prstClr val="black"/>
                </a:solidFill>
              </a:rPr>
              <a:t>				Report			Identify			Diagram		Support		Modify</a:t>
            </a:r>
          </a:p>
          <a:p>
            <a:pPr lvl="0"/>
            <a:r>
              <a:rPr lang="en-US" sz="1200" dirty="0">
                <a:solidFill>
                  <a:prstClr val="black"/>
                </a:solidFill>
              </a:rPr>
              <a:t>				Summarize		Classify		Examine		Critique		Organize</a:t>
            </a:r>
          </a:p>
          <a:p>
            <a:pPr lvl="0"/>
            <a:r>
              <a:rPr lang="en-US" sz="1200" dirty="0">
                <a:solidFill>
                  <a:prstClr val="black"/>
                </a:solidFill>
              </a:rPr>
              <a:t>				Transform					Test			Recommend		Plan</a:t>
            </a:r>
          </a:p>
          <a:p>
            <a:pPr lvl="0"/>
            <a:r>
              <a:rPr lang="en-US" sz="1200" dirty="0">
                <a:solidFill>
                  <a:prstClr val="black"/>
                </a:solidFill>
              </a:rPr>
              <a:t>				Discuss					Modify						Prepare</a:t>
            </a:r>
          </a:p>
          <a:p>
            <a:pPr lvl="0"/>
            <a:r>
              <a:rPr lang="en-US" sz="1200" dirty="0">
                <a:solidFill>
                  <a:prstClr val="black"/>
                </a:solidFill>
              </a:rPr>
              <a:t>				Explain											Produce</a:t>
            </a:r>
          </a:p>
          <a:p>
            <a:pPr lvl="0"/>
            <a:r>
              <a:rPr lang="en-US" sz="1200" dirty="0">
                <a:solidFill>
                  <a:prstClr val="black"/>
                </a:solidFill>
              </a:rPr>
              <a:t>				Defend												Propose</a:t>
            </a:r>
          </a:p>
          <a:p>
            <a:r>
              <a:rPr lang="en-US" sz="1200" dirty="0">
                <a:solidFill>
                  <a:prstClr val="black"/>
                </a:solidFill>
              </a:rPr>
              <a:t>				Compare											Develop</a:t>
            </a:r>
          </a:p>
          <a:p>
            <a:pPr lvl="0"/>
            <a:r>
              <a:rPr lang="en-US" sz="1200" dirty="0">
                <a:solidFill>
                  <a:prstClr val="black"/>
                </a:solidFill>
              </a:rPr>
              <a:t>																Construct</a:t>
            </a:r>
          </a:p>
          <a:p>
            <a:pPr lvl="0"/>
            <a:endParaRPr lang="en-US" sz="1200" dirty="0">
              <a:solidFill>
                <a:prstClr val="black"/>
              </a:solidFill>
            </a:endParaRPr>
          </a:p>
          <a:p>
            <a:pPr lvl="0"/>
            <a:endParaRPr lang="en-US" sz="1200" dirty="0">
              <a:solidFill>
                <a:prstClr val="black"/>
              </a:solidFill>
            </a:endParaRPr>
          </a:p>
          <a:p>
            <a:pPr lvl="0"/>
            <a:r>
              <a:rPr lang="en-US" sz="1200" dirty="0">
                <a:solidFill>
                  <a:prstClr val="black"/>
                </a:solidFill>
              </a:rPr>
              <a:t>From:  </a:t>
            </a:r>
            <a:r>
              <a:rPr lang="en-US" sz="1200" i="1" dirty="0">
                <a:solidFill>
                  <a:prstClr val="black"/>
                </a:solidFill>
              </a:rPr>
              <a:t>The Eberly Center for Teaching Excellence, Carnegie Mellon University</a:t>
            </a:r>
          </a:p>
          <a:p>
            <a:pPr lvl="0"/>
            <a:r>
              <a:rPr lang="en-US" sz="1200" dirty="0">
                <a:solidFill>
                  <a:prstClr val="black"/>
                </a:solidFill>
              </a:rPr>
              <a:t>																				</a:t>
            </a:r>
          </a:p>
          <a:p>
            <a:endParaRPr lang="en-US" dirty="0"/>
          </a:p>
        </p:txBody>
      </p:sp>
      <p:sp>
        <p:nvSpPr>
          <p:cNvPr id="3" name="Title 2"/>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Other Verbs to Consider for SLOs</a:t>
            </a:r>
          </a:p>
        </p:txBody>
      </p:sp>
    </p:spTree>
    <p:extLst>
      <p:ext uri="{BB962C8B-B14F-4D97-AF65-F5344CB8AC3E}">
        <p14:creationId xmlns:p14="http://schemas.microsoft.com/office/powerpoint/2010/main" val="1296682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D1F368-65E8-4EF4-AAB0-578F85E62719}"/>
              </a:ext>
            </a:extLst>
          </p:cNvPr>
          <p:cNvPicPr>
            <a:picLocks noChangeAspect="1"/>
          </p:cNvPicPr>
          <p:nvPr/>
        </p:nvPicPr>
        <p:blipFill>
          <a:blip r:embed="rId3"/>
          <a:stretch>
            <a:fillRect/>
          </a:stretch>
        </p:blipFill>
        <p:spPr>
          <a:xfrm>
            <a:off x="0" y="0"/>
            <a:ext cx="9144000" cy="6857999"/>
          </a:xfrm>
          <a:prstGeom prst="rect">
            <a:avLst/>
          </a:prstGeom>
        </p:spPr>
      </p:pic>
      <p:sp>
        <p:nvSpPr>
          <p:cNvPr id="2" name="Text Placeholder 1"/>
          <p:cNvSpPr>
            <a:spLocks noGrp="1"/>
          </p:cNvSpPr>
          <p:nvPr>
            <p:ph type="body" sz="quarter" idx="13"/>
          </p:nvPr>
        </p:nvSpPr>
        <p:spPr>
          <a:xfrm>
            <a:off x="198783" y="988524"/>
            <a:ext cx="8491993" cy="5234348"/>
          </a:xfrm>
        </p:spPr>
        <p:txBody>
          <a:bodyPr>
            <a:normAutofit fontScale="92500" lnSpcReduction="10000"/>
          </a:bodyPr>
          <a:lstStyle/>
          <a:p>
            <a:pPr indent="0"/>
            <a:r>
              <a:rPr lang="en-US" sz="2200" dirty="0">
                <a:solidFill>
                  <a:schemeClr val="tx1"/>
                </a:solidFill>
              </a:rPr>
              <a:t>If your outcomes are assessed in classes that are offered in more than one mode (internet, offsite location, face-to-face, etc.), disaggregate your data and compare attainment.</a:t>
            </a:r>
          </a:p>
          <a:p>
            <a:pPr indent="0"/>
            <a:endParaRPr lang="en-US" sz="2200" dirty="0">
              <a:solidFill>
                <a:schemeClr val="tx1"/>
              </a:solidFill>
            </a:endParaRPr>
          </a:p>
          <a:p>
            <a:pPr indent="0"/>
            <a:r>
              <a:rPr lang="en-US" sz="2200" dirty="0">
                <a:solidFill>
                  <a:schemeClr val="tx1"/>
                </a:solidFill>
              </a:rPr>
              <a:t>If a degree program can be completed by more than one mode, attainment of student learning outcomes must be compared by mode.</a:t>
            </a:r>
          </a:p>
          <a:p>
            <a:pPr indent="0"/>
            <a:endParaRPr lang="en-US" sz="2200" dirty="0">
              <a:solidFill>
                <a:schemeClr val="tx1"/>
              </a:solidFill>
            </a:endParaRPr>
          </a:p>
          <a:p>
            <a:pPr marL="800100" lvl="1" indent="0">
              <a:buNone/>
            </a:pPr>
            <a:r>
              <a:rPr lang="en-US" sz="2200" dirty="0">
                <a:latin typeface="Arial" panose="020B0604020202020204" pitchFamily="34" charset="0"/>
                <a:cs typeface="Arial" panose="020B0604020202020204" pitchFamily="34" charset="0"/>
              </a:rPr>
              <a:t>In addition to outcomes, </a:t>
            </a:r>
            <a:r>
              <a:rPr lang="en-US" sz="2200" b="1" dirty="0">
                <a:latin typeface="Arial" panose="020B0604020202020204" pitchFamily="34" charset="0"/>
                <a:cs typeface="Arial" panose="020B0604020202020204" pitchFamily="34" charset="0"/>
              </a:rPr>
              <a:t>syllabi should be comparable</a:t>
            </a:r>
            <a:r>
              <a:rPr lang="en-US" sz="2200" dirty="0">
                <a:latin typeface="Arial" panose="020B0604020202020204" pitchFamily="34" charset="0"/>
                <a:cs typeface="Arial" panose="020B0604020202020204" pitchFamily="34" charset="0"/>
              </a:rPr>
              <a:t>. For example:</a:t>
            </a:r>
          </a:p>
          <a:p>
            <a:pPr marL="1485900" lvl="2">
              <a:buFont typeface="Arial" panose="020B0604020202020204" pitchFamily="34" charset="0"/>
              <a:buChar char="•"/>
            </a:pPr>
            <a:r>
              <a:rPr lang="en-US" sz="2200" dirty="0">
                <a:latin typeface="Arial" panose="020B0604020202020204" pitchFamily="34" charset="0"/>
                <a:cs typeface="Arial" panose="020B0604020202020204" pitchFamily="34" charset="0"/>
              </a:rPr>
              <a:t>a course should have the same outcomes/objectives regardless of mode/section</a:t>
            </a:r>
          </a:p>
          <a:p>
            <a:pPr marL="1485900" lvl="2">
              <a:buFont typeface="Arial" panose="020B0604020202020204" pitchFamily="34" charset="0"/>
              <a:buChar char="•"/>
            </a:pPr>
            <a:r>
              <a:rPr lang="en-US" sz="2200" dirty="0">
                <a:latin typeface="Arial" panose="020B0604020202020204" pitchFamily="34" charset="0"/>
                <a:cs typeface="Arial" panose="020B0604020202020204" pitchFamily="34" charset="0"/>
              </a:rPr>
              <a:t>assessment methods should be similar across modes/sections so data is comparable</a:t>
            </a:r>
            <a:endParaRPr lang="en-US" sz="2200" dirty="0">
              <a:solidFill>
                <a:schemeClr val="tx1"/>
              </a:solidFill>
              <a:latin typeface="Arial" panose="020B0604020202020204" pitchFamily="34" charset="0"/>
              <a:cs typeface="Arial" panose="020B0604020202020204" pitchFamily="34" charset="0"/>
            </a:endParaRPr>
          </a:p>
          <a:p>
            <a:pPr indent="0"/>
            <a:endParaRPr lang="en-US" sz="2200" dirty="0">
              <a:solidFill>
                <a:schemeClr val="tx1"/>
              </a:solidFill>
            </a:endParaRPr>
          </a:p>
          <a:p>
            <a:pPr indent="0"/>
            <a:r>
              <a:rPr lang="en-US" sz="2200" dirty="0">
                <a:solidFill>
                  <a:schemeClr val="tx1"/>
                </a:solidFill>
              </a:rPr>
              <a:t>Administrative units should use comparison information if services are offered by more than one mode.</a:t>
            </a:r>
            <a:r>
              <a:rPr lang="en-US" sz="2200" dirty="0"/>
              <a:t> (i.e., main campus, UNT@Frisco)</a:t>
            </a:r>
          </a:p>
          <a:p>
            <a:pPr indent="0"/>
            <a:endParaRPr lang="en-US" dirty="0">
              <a:solidFill>
                <a:schemeClr val="tx1"/>
              </a:solidFill>
            </a:endParaRPr>
          </a:p>
        </p:txBody>
      </p:sp>
      <p:sp>
        <p:nvSpPr>
          <p:cNvPr id="3" name="TextBox 2"/>
          <p:cNvSpPr txBox="1"/>
          <p:nvPr/>
        </p:nvSpPr>
        <p:spPr>
          <a:xfrm>
            <a:off x="472440" y="333955"/>
            <a:ext cx="7868478" cy="646331"/>
          </a:xfrm>
          <a:prstGeom prst="rect">
            <a:avLst/>
          </a:prstGeom>
          <a:noFill/>
        </p:spPr>
        <p:txBody>
          <a:bodyPr wrap="square" rtlCol="0">
            <a:spAutoFit/>
          </a:bodyPr>
          <a:lstStyle/>
          <a:p>
            <a:pPr indent="0"/>
            <a:r>
              <a:rPr lang="en-US" sz="3600" b="1" dirty="0">
                <a:solidFill>
                  <a:srgbClr val="00B050"/>
                </a:solidFill>
                <a:latin typeface="Arial" panose="020B0604020202020204" pitchFamily="34" charset="0"/>
                <a:cs typeface="Arial" panose="020B0604020202020204" pitchFamily="34" charset="0"/>
              </a:rPr>
              <a:t>Things to Keep in Mind:</a:t>
            </a:r>
          </a:p>
        </p:txBody>
      </p:sp>
    </p:spTree>
    <p:extLst>
      <p:ext uri="{BB962C8B-B14F-4D97-AF65-F5344CB8AC3E}">
        <p14:creationId xmlns:p14="http://schemas.microsoft.com/office/powerpoint/2010/main" val="3042324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D2E1E3-3537-4BE8-9D32-E16A1B924FCA}"/>
              </a:ext>
            </a:extLst>
          </p:cNvPr>
          <p:cNvPicPr>
            <a:picLocks noChangeAspect="1"/>
          </p:cNvPicPr>
          <p:nvPr/>
        </p:nvPicPr>
        <p:blipFill>
          <a:blip r:embed="rId3"/>
          <a:stretch>
            <a:fillRect/>
          </a:stretch>
        </p:blipFill>
        <p:spPr>
          <a:xfrm>
            <a:off x="0" y="0"/>
            <a:ext cx="9144000" cy="6857999"/>
          </a:xfrm>
          <a:prstGeom prst="rect">
            <a:avLst/>
          </a:prstGeom>
        </p:spPr>
      </p:pic>
      <p:sp>
        <p:nvSpPr>
          <p:cNvPr id="3" name="Title 2"/>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Rubric: Expected Outcomes</a:t>
            </a:r>
          </a:p>
        </p:txBody>
      </p:sp>
      <p:pic>
        <p:nvPicPr>
          <p:cNvPr id="6" name="Picture 5">
            <a:extLst>
              <a:ext uri="{FF2B5EF4-FFF2-40B4-BE49-F238E27FC236}">
                <a16:creationId xmlns:a16="http://schemas.microsoft.com/office/drawing/2014/main" id="{DC91898B-376B-4BB9-A293-B776CBD91A3B}"/>
              </a:ext>
            </a:extLst>
          </p:cNvPr>
          <p:cNvPicPr>
            <a:picLocks noChangeAspect="1"/>
          </p:cNvPicPr>
          <p:nvPr/>
        </p:nvPicPr>
        <p:blipFill>
          <a:blip r:embed="rId4"/>
          <a:stretch>
            <a:fillRect/>
          </a:stretch>
        </p:blipFill>
        <p:spPr>
          <a:xfrm>
            <a:off x="0" y="1848104"/>
            <a:ext cx="9144000" cy="3161792"/>
          </a:xfrm>
          <a:prstGeom prst="rect">
            <a:avLst/>
          </a:prstGeom>
        </p:spPr>
      </p:pic>
      <p:sp>
        <p:nvSpPr>
          <p:cNvPr id="2" name="Oval 1">
            <a:extLst>
              <a:ext uri="{FF2B5EF4-FFF2-40B4-BE49-F238E27FC236}">
                <a16:creationId xmlns:a16="http://schemas.microsoft.com/office/drawing/2014/main" id="{4B652754-EFF7-496F-BB65-5C717028CECF}"/>
              </a:ext>
            </a:extLst>
          </p:cNvPr>
          <p:cNvSpPr/>
          <p:nvPr/>
        </p:nvSpPr>
        <p:spPr>
          <a:xfrm>
            <a:off x="5228948" y="3265742"/>
            <a:ext cx="2210539" cy="181228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8847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33DF9A-A014-4282-84BF-AF758D4732BB}"/>
              </a:ext>
            </a:extLst>
          </p:cNvPr>
          <p:cNvPicPr>
            <a:picLocks noChangeAspect="1"/>
          </p:cNvPicPr>
          <p:nvPr/>
        </p:nvPicPr>
        <p:blipFill>
          <a:blip r:embed="rId3"/>
          <a:stretch>
            <a:fillRect/>
          </a:stretch>
        </p:blipFill>
        <p:spPr>
          <a:xfrm>
            <a:off x="0" y="0"/>
            <a:ext cx="9144000" cy="6857999"/>
          </a:xfrm>
          <a:prstGeom prst="rect">
            <a:avLst/>
          </a:prstGeom>
        </p:spPr>
      </p:pic>
      <p:sp>
        <p:nvSpPr>
          <p:cNvPr id="2" name="Text Placeholder 1"/>
          <p:cNvSpPr>
            <a:spLocks noGrp="1"/>
          </p:cNvSpPr>
          <p:nvPr>
            <p:ph type="body" sz="quarter" idx="10"/>
          </p:nvPr>
        </p:nvSpPr>
        <p:spPr>
          <a:xfrm>
            <a:off x="533400" y="1600200"/>
            <a:ext cx="8001000" cy="4114800"/>
          </a:xfrm>
        </p:spPr>
        <p:txBody>
          <a:bodyPr>
            <a:normAutofit fontScale="92500" lnSpcReduction="20000"/>
          </a:bodyPr>
          <a:lstStyle/>
          <a:p>
            <a:pPr marL="0" indent="0"/>
            <a:r>
              <a:rPr lang="en-US" dirty="0"/>
              <a:t>SLOs </a:t>
            </a:r>
            <a:r>
              <a:rPr lang="en-US" u="sng" dirty="0"/>
              <a:t>must</a:t>
            </a:r>
            <a:r>
              <a:rPr lang="en-US" dirty="0"/>
              <a:t> be assessed with at least one </a:t>
            </a:r>
            <a:r>
              <a:rPr lang="en-US" u="sng" dirty="0"/>
              <a:t>direct</a:t>
            </a:r>
            <a:r>
              <a:rPr lang="en-US" dirty="0"/>
              <a:t> measure:</a:t>
            </a:r>
          </a:p>
          <a:p>
            <a:pPr lvl="1">
              <a:buFontTx/>
              <a:buChar char="•"/>
            </a:pPr>
            <a:r>
              <a:rPr lang="en-US" dirty="0">
                <a:latin typeface="Arial" panose="020B0604020202020204" pitchFamily="34" charset="0"/>
                <a:cs typeface="Arial" panose="020B0604020202020204" pitchFamily="34" charset="0"/>
              </a:rPr>
              <a:t>How students show you what they have learned?</a:t>
            </a:r>
          </a:p>
          <a:p>
            <a:pPr lvl="1">
              <a:buFontTx/>
              <a:buChar char="•"/>
            </a:pPr>
            <a:r>
              <a:rPr lang="en-US" dirty="0">
                <a:latin typeface="Arial" panose="020B0604020202020204" pitchFamily="34" charset="0"/>
                <a:cs typeface="Arial" panose="020B0604020202020204" pitchFamily="34" charset="0"/>
              </a:rPr>
              <a:t>Assess the extent to which it achieves these outcomes</a:t>
            </a:r>
          </a:p>
          <a:p>
            <a:pPr lvl="1">
              <a:buFontTx/>
              <a:buChar char="•"/>
            </a:pPr>
            <a:r>
              <a:rPr lang="en-US" dirty="0">
                <a:latin typeface="Arial" panose="020B0604020202020204" pitchFamily="34" charset="0"/>
                <a:cs typeface="Arial" panose="020B0604020202020204" pitchFamily="34" charset="0"/>
              </a:rPr>
              <a:t>Direct measures include:  exams, portfolio assessments, capstone projects, case studies, etc.</a:t>
            </a:r>
          </a:p>
          <a:p>
            <a:pPr lvl="1">
              <a:buFontTx/>
              <a:buChar char="•"/>
            </a:pPr>
            <a:r>
              <a:rPr lang="en-US" dirty="0">
                <a:latin typeface="Arial" panose="020B0604020202020204" pitchFamily="34" charset="0"/>
                <a:cs typeface="Arial" panose="020B0604020202020204" pitchFamily="34" charset="0"/>
              </a:rPr>
              <a:t>Indirect measures are based on attitudes or opinions </a:t>
            </a:r>
          </a:p>
          <a:p>
            <a:pPr lvl="1">
              <a:buFontTx/>
              <a:buChar char="•"/>
            </a:pPr>
            <a:r>
              <a:rPr lang="en-US" b="1" i="1" dirty="0">
                <a:latin typeface="Arial" panose="020B0604020202020204" pitchFamily="34" charset="0"/>
                <a:cs typeface="Arial" panose="020B0604020202020204" pitchFamily="34" charset="0"/>
              </a:rPr>
              <a:t>Course</a:t>
            </a:r>
            <a:r>
              <a:rPr lang="en-US" dirty="0">
                <a:latin typeface="Arial" panose="020B0604020202020204" pitchFamily="34" charset="0"/>
                <a:cs typeface="Arial" panose="020B0604020202020204" pitchFamily="34" charset="0"/>
              </a:rPr>
              <a:t> grades are not acceptable measures of assessment for SLOs</a:t>
            </a:r>
          </a:p>
          <a:p>
            <a:pPr lvl="1">
              <a:buFontTx/>
              <a:buChar char="•"/>
            </a:pPr>
            <a:r>
              <a:rPr lang="en-US" dirty="0">
                <a:latin typeface="Arial" panose="020B0604020202020204" pitchFamily="34" charset="0"/>
                <a:cs typeface="Arial" panose="020B0604020202020204" pitchFamily="34" charset="0"/>
              </a:rPr>
              <a:t>Documentation of the measure must be attached (available to review)</a:t>
            </a:r>
          </a:p>
          <a:p>
            <a:pPr lvl="1">
              <a:buFontTx/>
              <a:buChar char="•"/>
            </a:pPr>
            <a:r>
              <a:rPr lang="en-US" dirty="0">
                <a:latin typeface="Arial" panose="020B0604020202020204" pitchFamily="34" charset="0"/>
                <a:cs typeface="Arial" panose="020B0604020202020204" pitchFamily="34" charset="0"/>
              </a:rPr>
              <a:t>Performing arts may be more comfortable using qualitative data</a:t>
            </a:r>
          </a:p>
        </p:txBody>
      </p:sp>
      <p:sp>
        <p:nvSpPr>
          <p:cNvPr id="3" name="TextBox 2"/>
          <p:cNvSpPr txBox="1"/>
          <p:nvPr/>
        </p:nvSpPr>
        <p:spPr>
          <a:xfrm>
            <a:off x="685800" y="533400"/>
            <a:ext cx="7611538" cy="646331"/>
          </a:xfrm>
          <a:prstGeom prst="rect">
            <a:avLst/>
          </a:prstGeom>
          <a:noFill/>
        </p:spPr>
        <p:txBody>
          <a:bodyPr wrap="square" rtlCol="0">
            <a:spAutoFit/>
          </a:bodyPr>
          <a:lstStyle/>
          <a:p>
            <a:pPr algn="ctr"/>
            <a:r>
              <a:rPr lang="en-US" sz="3600" b="1" dirty="0">
                <a:solidFill>
                  <a:prstClr val="black"/>
                </a:solidFill>
                <a:latin typeface="Arial" panose="020B0604020202020204" pitchFamily="34" charset="0"/>
                <a:cs typeface="Arial" panose="020B0604020202020204" pitchFamily="34" charset="0"/>
              </a:rPr>
              <a:t>Assessment Methods</a:t>
            </a:r>
          </a:p>
        </p:txBody>
      </p:sp>
    </p:spTree>
    <p:extLst>
      <p:ext uri="{BB962C8B-B14F-4D97-AF65-F5344CB8AC3E}">
        <p14:creationId xmlns:p14="http://schemas.microsoft.com/office/powerpoint/2010/main" val="2062664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FDC5DC-2F5D-4781-8773-AE29FF5BC733}"/>
              </a:ext>
            </a:extLst>
          </p:cNvPr>
          <p:cNvPicPr>
            <a:picLocks noChangeAspect="1"/>
          </p:cNvPicPr>
          <p:nvPr/>
        </p:nvPicPr>
        <p:blipFill>
          <a:blip r:embed="rId3"/>
          <a:stretch>
            <a:fillRect/>
          </a:stretch>
        </p:blipFill>
        <p:spPr>
          <a:xfrm>
            <a:off x="-66261" y="274638"/>
            <a:ext cx="9144000" cy="6857999"/>
          </a:xfrm>
          <a:prstGeom prst="rect">
            <a:avLst/>
          </a:prstGeom>
        </p:spPr>
      </p:pic>
      <p:sp>
        <p:nvSpPr>
          <p:cNvPr id="3" name="Title 2"/>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Rubric: Method of Assessment</a:t>
            </a:r>
          </a:p>
        </p:txBody>
      </p:sp>
      <p:pic>
        <p:nvPicPr>
          <p:cNvPr id="7" name="Picture 6">
            <a:extLst>
              <a:ext uri="{FF2B5EF4-FFF2-40B4-BE49-F238E27FC236}">
                <a16:creationId xmlns:a16="http://schemas.microsoft.com/office/drawing/2014/main" id="{9045F994-25F2-6B4B-A8FE-A421BEEE32D7}"/>
              </a:ext>
            </a:extLst>
          </p:cNvPr>
          <p:cNvPicPr>
            <a:picLocks noChangeAspect="1"/>
          </p:cNvPicPr>
          <p:nvPr/>
        </p:nvPicPr>
        <p:blipFill>
          <a:blip r:embed="rId4"/>
          <a:stretch>
            <a:fillRect/>
          </a:stretch>
        </p:blipFill>
        <p:spPr>
          <a:xfrm>
            <a:off x="139142" y="1726419"/>
            <a:ext cx="8733193" cy="3627634"/>
          </a:xfrm>
          <a:prstGeom prst="rect">
            <a:avLst/>
          </a:prstGeom>
        </p:spPr>
      </p:pic>
      <p:sp>
        <p:nvSpPr>
          <p:cNvPr id="5" name="Oval 4">
            <a:extLst>
              <a:ext uri="{FF2B5EF4-FFF2-40B4-BE49-F238E27FC236}">
                <a16:creationId xmlns:a16="http://schemas.microsoft.com/office/drawing/2014/main" id="{A336ED1A-6B1B-4C2B-AEA1-C976A54DCDE5}"/>
              </a:ext>
            </a:extLst>
          </p:cNvPr>
          <p:cNvSpPr/>
          <p:nvPr/>
        </p:nvSpPr>
        <p:spPr>
          <a:xfrm>
            <a:off x="3657600" y="3569280"/>
            <a:ext cx="4256249" cy="209513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3891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6AF605-1FB4-4796-855A-9F5813E85803}"/>
              </a:ext>
            </a:extLst>
          </p:cNvPr>
          <p:cNvPicPr>
            <a:picLocks noChangeAspect="1"/>
          </p:cNvPicPr>
          <p:nvPr/>
        </p:nvPicPr>
        <p:blipFill>
          <a:blip r:embed="rId3"/>
          <a:stretch>
            <a:fillRect/>
          </a:stretch>
        </p:blipFill>
        <p:spPr>
          <a:xfrm>
            <a:off x="0" y="0"/>
            <a:ext cx="9144000" cy="6857999"/>
          </a:xfrm>
          <a:prstGeom prst="rect">
            <a:avLst/>
          </a:prstGeom>
        </p:spPr>
      </p:pic>
      <p:sp>
        <p:nvSpPr>
          <p:cNvPr id="2" name="Text Placeholder 1"/>
          <p:cNvSpPr>
            <a:spLocks noGrp="1"/>
          </p:cNvSpPr>
          <p:nvPr>
            <p:ph type="body" sz="quarter" idx="10"/>
          </p:nvPr>
        </p:nvSpPr>
        <p:spPr>
          <a:xfrm>
            <a:off x="472441" y="1066799"/>
            <a:ext cx="8222826" cy="4732421"/>
          </a:xfrm>
        </p:spPr>
        <p:txBody>
          <a:bodyPr>
            <a:normAutofit fontScale="92500"/>
          </a:bodyPr>
          <a:lstStyle/>
          <a:p>
            <a:pPr marL="0" indent="0"/>
            <a:endParaRPr lang="en-US" dirty="0">
              <a:solidFill>
                <a:schemeClr val="tx1"/>
              </a:solidFill>
            </a:endParaRPr>
          </a:p>
          <a:p>
            <a:pPr marL="0" indent="0"/>
            <a:r>
              <a:rPr lang="en-US" dirty="0">
                <a:solidFill>
                  <a:schemeClr val="tx1"/>
                </a:solidFill>
              </a:rPr>
              <a:t>Indicates what performance level is acceptable for each method of measuring an SLO/AO</a:t>
            </a:r>
          </a:p>
          <a:p>
            <a:pPr lvl="1">
              <a:buFontTx/>
              <a:buChar char="•"/>
            </a:pPr>
            <a:r>
              <a:rPr lang="en-US" dirty="0">
                <a:latin typeface="Arial" panose="020B0604020202020204" pitchFamily="34" charset="0"/>
                <a:cs typeface="Arial" panose="020B0604020202020204" pitchFamily="34" charset="0"/>
              </a:rPr>
              <a:t>Should be prepared to explain why the criterion is set at a particular level, especially if the level is less than 70%</a:t>
            </a:r>
          </a:p>
          <a:p>
            <a:pPr lvl="1">
              <a:buFontTx/>
              <a:buChar char="•"/>
            </a:pPr>
            <a:endParaRPr lang="en-US" dirty="0">
              <a:latin typeface="Arial" panose="020B0604020202020204" pitchFamily="34" charset="0"/>
              <a:cs typeface="Arial" panose="020B0604020202020204" pitchFamily="34" charset="0"/>
            </a:endParaRPr>
          </a:p>
          <a:p>
            <a:pPr marL="0" indent="0"/>
            <a:r>
              <a:rPr lang="en-US" dirty="0">
                <a:solidFill>
                  <a:schemeClr val="tx1"/>
                </a:solidFill>
              </a:rPr>
              <a:t>The criterion should be stated as a:</a:t>
            </a:r>
          </a:p>
          <a:p>
            <a:pPr lvl="1">
              <a:buFontTx/>
              <a:buChar char="•"/>
            </a:pPr>
            <a:r>
              <a:rPr lang="en-US" dirty="0">
                <a:latin typeface="Arial" panose="020B0604020202020204" pitchFamily="34" charset="0"/>
                <a:cs typeface="Arial" panose="020B0604020202020204" pitchFamily="34" charset="0"/>
              </a:rPr>
              <a:t>Quantitative target/goal</a:t>
            </a:r>
          </a:p>
          <a:p>
            <a:pPr lvl="1">
              <a:buFontTx/>
              <a:buChar char="•"/>
            </a:pPr>
            <a:r>
              <a:rPr lang="en-US" dirty="0">
                <a:latin typeface="Arial" panose="020B0604020202020204" pitchFamily="34" charset="0"/>
                <a:cs typeface="Arial" panose="020B0604020202020204" pitchFamily="34" charset="0"/>
              </a:rPr>
              <a:t>Specified percentage of students/clients attaining a given SLO/AO; </a:t>
            </a:r>
          </a:p>
          <a:p>
            <a:pPr lvl="1">
              <a:buFontTx/>
              <a:buChar char="•"/>
            </a:pPr>
            <a:r>
              <a:rPr lang="en-US" dirty="0">
                <a:latin typeface="Arial" panose="020B0604020202020204" pitchFamily="34" charset="0"/>
                <a:cs typeface="Arial" panose="020B0604020202020204" pitchFamily="34" charset="0"/>
              </a:rPr>
              <a:t>Exam/Quiz/Knowledge and Skills Assessment scores; or</a:t>
            </a:r>
          </a:p>
          <a:p>
            <a:pPr lvl="1">
              <a:buFontTx/>
              <a:buChar char="•"/>
            </a:pPr>
            <a:r>
              <a:rPr lang="en-US" dirty="0">
                <a:latin typeface="Arial" panose="020B0604020202020204" pitchFamily="34" charset="0"/>
                <a:cs typeface="Arial" panose="020B0604020202020204" pitchFamily="34" charset="0"/>
              </a:rPr>
              <a:t>Some other specific obtained value</a:t>
            </a:r>
          </a:p>
          <a:p>
            <a:pPr marL="457200" lvl="1" indent="0">
              <a:buNone/>
            </a:pPr>
            <a:endParaRPr lang="en-US" dirty="0"/>
          </a:p>
          <a:p>
            <a:pPr>
              <a:buFontTx/>
              <a:buChar char="•"/>
            </a:pPr>
            <a:endParaRPr lang="en-US" dirty="0">
              <a:solidFill>
                <a:schemeClr val="tx1"/>
              </a:solidFill>
            </a:endParaRPr>
          </a:p>
          <a:p>
            <a:pPr>
              <a:buFontTx/>
              <a:buChar char="•"/>
            </a:pPr>
            <a:endParaRPr lang="en-US" dirty="0">
              <a:solidFill>
                <a:schemeClr val="tx1"/>
              </a:solidFill>
            </a:endParaRPr>
          </a:p>
        </p:txBody>
      </p:sp>
      <p:sp>
        <p:nvSpPr>
          <p:cNvPr id="3" name="TextBox 2"/>
          <p:cNvSpPr txBox="1"/>
          <p:nvPr/>
        </p:nvSpPr>
        <p:spPr>
          <a:xfrm>
            <a:off x="465661" y="601128"/>
            <a:ext cx="8229605"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Criterion (Performance target)</a:t>
            </a:r>
          </a:p>
        </p:txBody>
      </p:sp>
    </p:spTree>
    <p:extLst>
      <p:ext uri="{BB962C8B-B14F-4D97-AF65-F5344CB8AC3E}">
        <p14:creationId xmlns:p14="http://schemas.microsoft.com/office/powerpoint/2010/main" val="2607830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2848E0-DB75-4108-9368-9AECD801E6DA}"/>
              </a:ext>
            </a:extLst>
          </p:cNvPr>
          <p:cNvPicPr>
            <a:picLocks noChangeAspect="1"/>
          </p:cNvPicPr>
          <p:nvPr/>
        </p:nvPicPr>
        <p:blipFill>
          <a:blip r:embed="rId3"/>
          <a:stretch>
            <a:fillRect/>
          </a:stretch>
        </p:blipFill>
        <p:spPr>
          <a:xfrm>
            <a:off x="0" y="0"/>
            <a:ext cx="9144000" cy="6857999"/>
          </a:xfrm>
          <a:prstGeom prst="rect">
            <a:avLst/>
          </a:prstGeom>
        </p:spPr>
      </p:pic>
      <p:sp>
        <p:nvSpPr>
          <p:cNvPr id="3" name="Title 2"/>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Rubric: Criterion</a:t>
            </a:r>
          </a:p>
        </p:txBody>
      </p:sp>
      <p:pic>
        <p:nvPicPr>
          <p:cNvPr id="6" name="Picture 5">
            <a:extLst>
              <a:ext uri="{FF2B5EF4-FFF2-40B4-BE49-F238E27FC236}">
                <a16:creationId xmlns:a16="http://schemas.microsoft.com/office/drawing/2014/main" id="{4B9625D0-CF5B-47D8-873C-F122EA257D88}"/>
              </a:ext>
            </a:extLst>
          </p:cNvPr>
          <p:cNvPicPr>
            <a:picLocks noChangeAspect="1"/>
          </p:cNvPicPr>
          <p:nvPr/>
        </p:nvPicPr>
        <p:blipFill>
          <a:blip r:embed="rId4"/>
          <a:stretch>
            <a:fillRect/>
          </a:stretch>
        </p:blipFill>
        <p:spPr>
          <a:xfrm>
            <a:off x="0" y="2074484"/>
            <a:ext cx="9144000" cy="2709032"/>
          </a:xfrm>
          <a:prstGeom prst="rect">
            <a:avLst/>
          </a:prstGeom>
        </p:spPr>
      </p:pic>
      <p:sp>
        <p:nvSpPr>
          <p:cNvPr id="5" name="Oval 4">
            <a:extLst>
              <a:ext uri="{FF2B5EF4-FFF2-40B4-BE49-F238E27FC236}">
                <a16:creationId xmlns:a16="http://schemas.microsoft.com/office/drawing/2014/main" id="{225DF380-360D-4126-A3E5-FB9A1689C7E6}"/>
              </a:ext>
            </a:extLst>
          </p:cNvPr>
          <p:cNvSpPr/>
          <p:nvPr/>
        </p:nvSpPr>
        <p:spPr>
          <a:xfrm>
            <a:off x="5450889" y="3194721"/>
            <a:ext cx="2539014" cy="181228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3172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05D719-7690-45F6-AD25-B47D20C4FA24}"/>
              </a:ext>
            </a:extLst>
          </p:cNvPr>
          <p:cNvPicPr>
            <a:picLocks noChangeAspect="1"/>
          </p:cNvPicPr>
          <p:nvPr/>
        </p:nvPicPr>
        <p:blipFill>
          <a:blip r:embed="rId3"/>
          <a:stretch>
            <a:fillRect/>
          </a:stretch>
        </p:blipFill>
        <p:spPr>
          <a:xfrm>
            <a:off x="0" y="0"/>
            <a:ext cx="9144000" cy="6857999"/>
          </a:xfrm>
          <a:prstGeom prst="rect">
            <a:avLst/>
          </a:prstGeom>
        </p:spPr>
      </p:pic>
      <p:sp>
        <p:nvSpPr>
          <p:cNvPr id="2" name="Text Placeholder 1"/>
          <p:cNvSpPr>
            <a:spLocks noGrp="1"/>
          </p:cNvSpPr>
          <p:nvPr>
            <p:ph type="body" sz="quarter" idx="10"/>
          </p:nvPr>
        </p:nvSpPr>
        <p:spPr>
          <a:xfrm>
            <a:off x="472441" y="1329267"/>
            <a:ext cx="8222826" cy="4638396"/>
          </a:xfrm>
        </p:spPr>
        <p:txBody>
          <a:bodyPr>
            <a:normAutofit fontScale="85000" lnSpcReduction="20000"/>
          </a:bodyPr>
          <a:lstStyle/>
          <a:p>
            <a:pPr marL="0" indent="0"/>
            <a:r>
              <a:rPr lang="en-US" dirty="0">
                <a:solidFill>
                  <a:schemeClr val="tx1"/>
                </a:solidFill>
              </a:rPr>
              <a:t>Findings from collected data:</a:t>
            </a:r>
          </a:p>
          <a:p>
            <a:pPr lvl="1">
              <a:buFontTx/>
              <a:buChar char="•"/>
            </a:pPr>
            <a:r>
              <a:rPr lang="en-US" dirty="0">
                <a:latin typeface="Arial" panose="020B0604020202020204" pitchFamily="34" charset="0"/>
                <a:cs typeface="Arial" panose="020B0604020202020204" pitchFamily="34" charset="0"/>
              </a:rPr>
              <a:t>Indicate how the findings </a:t>
            </a:r>
            <a:r>
              <a:rPr lang="en-US" b="1" dirty="0">
                <a:latin typeface="Arial" panose="020B0604020202020204" pitchFamily="34" charset="0"/>
                <a:cs typeface="Arial" panose="020B0604020202020204" pitchFamily="34" charset="0"/>
              </a:rPr>
              <a:t>compare</a:t>
            </a:r>
            <a:r>
              <a:rPr lang="en-US" dirty="0">
                <a:latin typeface="Arial" panose="020B0604020202020204" pitchFamily="34" charset="0"/>
                <a:cs typeface="Arial" panose="020B0604020202020204" pitchFamily="34" charset="0"/>
              </a:rPr>
              <a:t> with the expectation established by the criterion, and compare to previous years</a:t>
            </a:r>
          </a:p>
          <a:p>
            <a:pPr lvl="1">
              <a:buFontTx/>
              <a:buChar char="•"/>
            </a:pPr>
            <a:r>
              <a:rPr lang="en-US" dirty="0">
                <a:latin typeface="Arial" panose="020B0604020202020204" pitchFamily="34" charset="0"/>
                <a:cs typeface="Arial" panose="020B0604020202020204" pitchFamily="34" charset="0"/>
              </a:rPr>
              <a:t>Includes the percentage of students meeting the criterion </a:t>
            </a:r>
            <a:r>
              <a:rPr lang="en-US" b="1" dirty="0">
                <a:latin typeface="Arial" panose="020B0604020202020204" pitchFamily="34" charset="0"/>
                <a:cs typeface="Arial" panose="020B0604020202020204" pitchFamily="34" charset="0"/>
              </a:rPr>
              <a:t>AND</a:t>
            </a:r>
            <a:r>
              <a:rPr lang="en-US" dirty="0">
                <a:latin typeface="Arial" panose="020B0604020202020204" pitchFamily="34" charset="0"/>
                <a:cs typeface="Arial" panose="020B0604020202020204" pitchFamily="34" charset="0"/>
              </a:rPr>
              <a:t> the total number of students in the assessment. If a sample was used, explain the sampling methodology.</a:t>
            </a:r>
          </a:p>
          <a:p>
            <a:pPr lvl="1">
              <a:buFontTx/>
              <a:buChar char="•"/>
            </a:pPr>
            <a:r>
              <a:rPr lang="en-US" dirty="0">
                <a:latin typeface="Arial" panose="020B0604020202020204" pitchFamily="34" charset="0"/>
                <a:cs typeface="Arial" panose="020B0604020202020204" pitchFamily="34" charset="0"/>
              </a:rPr>
              <a:t>For AO surveys, list the number of participants.</a:t>
            </a:r>
          </a:p>
          <a:p>
            <a:pPr marL="457200" lvl="1" indent="0">
              <a:buNone/>
            </a:pPr>
            <a:endParaRPr lang="en-US" dirty="0">
              <a:latin typeface="Arial" panose="020B0604020202020204" pitchFamily="34" charset="0"/>
              <a:cs typeface="Arial" panose="020B0604020202020204" pitchFamily="34" charset="0"/>
            </a:endParaRPr>
          </a:p>
          <a:p>
            <a:pPr marL="0" indent="0"/>
            <a:r>
              <a:rPr lang="en-US" dirty="0">
                <a:solidFill>
                  <a:schemeClr val="tx1"/>
                </a:solidFill>
              </a:rPr>
              <a:t>Data must be collected and analyzed systematically:</a:t>
            </a:r>
          </a:p>
          <a:p>
            <a:pPr lvl="1">
              <a:buFontTx/>
              <a:buChar char="•"/>
            </a:pPr>
            <a:r>
              <a:rPr lang="en-US" dirty="0">
                <a:latin typeface="Arial" panose="020B0604020202020204" pitchFamily="34" charset="0"/>
                <a:cs typeface="Arial" panose="020B0604020202020204" pitchFamily="34" charset="0"/>
              </a:rPr>
              <a:t>Results must be entered annually</a:t>
            </a:r>
            <a:endParaRPr lang="en-US" dirty="0">
              <a:solidFill>
                <a:schemeClr val="tx1"/>
              </a:solidFill>
              <a:latin typeface="Arial" panose="020B0604020202020204" pitchFamily="34" charset="0"/>
              <a:cs typeface="Arial" panose="020B0604020202020204" pitchFamily="34" charset="0"/>
            </a:endParaRPr>
          </a:p>
          <a:p>
            <a:pPr lvl="1">
              <a:buFontTx/>
              <a:buChar char="•"/>
            </a:pPr>
            <a:r>
              <a:rPr lang="en-US" dirty="0">
                <a:latin typeface="Arial" panose="020B0604020202020204" pitchFamily="34" charset="0"/>
                <a:cs typeface="Arial" panose="020B0604020202020204" pitchFamily="34" charset="0"/>
              </a:rPr>
              <a:t>Evidence or documentation of analysis should be provided</a:t>
            </a:r>
          </a:p>
          <a:p>
            <a:pPr lvl="1">
              <a:buFontTx/>
              <a:buChar char="•"/>
            </a:pPr>
            <a:r>
              <a:rPr lang="en-US" dirty="0">
                <a:latin typeface="Arial" panose="020B0604020202020204" pitchFamily="34" charset="0"/>
                <a:cs typeface="Arial" panose="020B0604020202020204" pitchFamily="34" charset="0"/>
              </a:rPr>
              <a:t>Artifacts of assessment</a:t>
            </a:r>
          </a:p>
          <a:p>
            <a:pPr lvl="1">
              <a:buFontTx/>
              <a:buChar char="•"/>
            </a:pPr>
            <a:r>
              <a:rPr lang="en-US" dirty="0">
                <a:latin typeface="Arial" panose="020B0604020202020204" pitchFamily="34" charset="0"/>
                <a:cs typeface="Arial" panose="020B0604020202020204" pitchFamily="34" charset="0"/>
              </a:rPr>
              <a:t>Discuss how improvements are impacting results</a:t>
            </a:r>
          </a:p>
          <a:p>
            <a:pPr lvl="1">
              <a:buFontTx/>
              <a:buChar char="•"/>
            </a:pPr>
            <a:r>
              <a:rPr lang="en-US" dirty="0">
                <a:latin typeface="Arial" panose="020B0604020202020204" pitchFamily="34" charset="0"/>
                <a:cs typeface="Arial" panose="020B0604020202020204" pitchFamily="34" charset="0"/>
              </a:rPr>
              <a:t>Disaggregate and discuss data by delivery mode (programs with multiple delivery modes)</a:t>
            </a:r>
          </a:p>
          <a:p>
            <a:pPr marL="457200" lvl="1" indent="0">
              <a:buNone/>
            </a:pPr>
            <a:endParaRPr lang="en-US" dirty="0"/>
          </a:p>
          <a:p>
            <a:pPr>
              <a:buFontTx/>
              <a:buChar char="•"/>
            </a:pPr>
            <a:endParaRPr lang="en-US" dirty="0">
              <a:solidFill>
                <a:schemeClr val="tx1"/>
              </a:solidFill>
            </a:endParaRPr>
          </a:p>
        </p:txBody>
      </p:sp>
      <p:sp>
        <p:nvSpPr>
          <p:cNvPr id="3" name="TextBox 2"/>
          <p:cNvSpPr txBox="1"/>
          <p:nvPr/>
        </p:nvSpPr>
        <p:spPr>
          <a:xfrm>
            <a:off x="379973" y="381000"/>
            <a:ext cx="8068738"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Results</a:t>
            </a:r>
          </a:p>
        </p:txBody>
      </p:sp>
    </p:spTree>
    <p:extLst>
      <p:ext uri="{BB962C8B-B14F-4D97-AF65-F5344CB8AC3E}">
        <p14:creationId xmlns:p14="http://schemas.microsoft.com/office/powerpoint/2010/main" val="2360000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117F41-0C7B-41CF-BE0B-1F25A68EBE72}"/>
              </a:ext>
            </a:extLst>
          </p:cNvPr>
          <p:cNvPicPr>
            <a:picLocks noChangeAspect="1"/>
          </p:cNvPicPr>
          <p:nvPr/>
        </p:nvPicPr>
        <p:blipFill>
          <a:blip r:embed="rId3"/>
          <a:stretch>
            <a:fillRect/>
          </a:stretch>
        </p:blipFill>
        <p:spPr>
          <a:xfrm>
            <a:off x="0" y="0"/>
            <a:ext cx="9144000" cy="6857999"/>
          </a:xfrm>
          <a:prstGeom prst="rect">
            <a:avLst/>
          </a:prstGeom>
        </p:spPr>
      </p:pic>
      <p:sp>
        <p:nvSpPr>
          <p:cNvPr id="3" name="Title 2"/>
          <p:cNvSpPr>
            <a:spLocks noGrp="1"/>
          </p:cNvSpPr>
          <p:nvPr>
            <p:ph type="title"/>
          </p:nvPr>
        </p:nvSpPr>
        <p:spPr>
          <a:xfrm>
            <a:off x="457200" y="20638"/>
            <a:ext cx="8229600" cy="1143000"/>
          </a:xfrm>
        </p:spPr>
        <p:txBody>
          <a:bodyPr>
            <a:normAutofit/>
          </a:bodyPr>
          <a:lstStyle/>
          <a:p>
            <a:r>
              <a:rPr lang="en-US" sz="3600" b="1" dirty="0">
                <a:latin typeface="Arial" panose="020B0604020202020204" pitchFamily="34" charset="0"/>
                <a:cs typeface="Arial" panose="020B0604020202020204" pitchFamily="34" charset="0"/>
              </a:rPr>
              <a:t>Rubric: Results</a:t>
            </a:r>
          </a:p>
        </p:txBody>
      </p:sp>
      <p:pic>
        <p:nvPicPr>
          <p:cNvPr id="6" name="Picture 5">
            <a:extLst>
              <a:ext uri="{FF2B5EF4-FFF2-40B4-BE49-F238E27FC236}">
                <a16:creationId xmlns:a16="http://schemas.microsoft.com/office/drawing/2014/main" id="{40B49BF3-4977-5549-A3F3-0BF026897C8A}"/>
              </a:ext>
            </a:extLst>
          </p:cNvPr>
          <p:cNvPicPr>
            <a:picLocks noChangeAspect="1"/>
          </p:cNvPicPr>
          <p:nvPr/>
        </p:nvPicPr>
        <p:blipFill>
          <a:blip r:embed="rId4"/>
          <a:stretch>
            <a:fillRect/>
          </a:stretch>
        </p:blipFill>
        <p:spPr>
          <a:xfrm>
            <a:off x="399936" y="1184276"/>
            <a:ext cx="8344128" cy="4089578"/>
          </a:xfrm>
          <a:prstGeom prst="rect">
            <a:avLst/>
          </a:prstGeom>
        </p:spPr>
      </p:pic>
      <p:sp>
        <p:nvSpPr>
          <p:cNvPr id="5" name="Oval 4">
            <a:extLst>
              <a:ext uri="{FF2B5EF4-FFF2-40B4-BE49-F238E27FC236}">
                <a16:creationId xmlns:a16="http://schemas.microsoft.com/office/drawing/2014/main" id="{C53F0A69-7726-48CC-BE08-9D938B3A5BB9}"/>
              </a:ext>
            </a:extLst>
          </p:cNvPr>
          <p:cNvSpPr/>
          <p:nvPr/>
        </p:nvSpPr>
        <p:spPr>
          <a:xfrm>
            <a:off x="5153891" y="1740023"/>
            <a:ext cx="3027516" cy="268993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2314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67C66C-276A-49C2-ABA0-EE6428CB1589}"/>
              </a:ext>
            </a:extLst>
          </p:cNvPr>
          <p:cNvPicPr>
            <a:picLocks noChangeAspect="1"/>
          </p:cNvPicPr>
          <p:nvPr/>
        </p:nvPicPr>
        <p:blipFill>
          <a:blip r:embed="rId3"/>
          <a:stretch>
            <a:fillRect/>
          </a:stretch>
        </p:blipFill>
        <p:spPr>
          <a:xfrm>
            <a:off x="0" y="0"/>
            <a:ext cx="9144000" cy="6857999"/>
          </a:xfrm>
          <a:prstGeom prst="rect">
            <a:avLst/>
          </a:prstGeom>
        </p:spPr>
      </p:pic>
      <p:sp>
        <p:nvSpPr>
          <p:cNvPr id="2" name="Text Placeholder 1"/>
          <p:cNvSpPr>
            <a:spLocks noGrp="1"/>
          </p:cNvSpPr>
          <p:nvPr>
            <p:ph type="body" sz="quarter" idx="10"/>
          </p:nvPr>
        </p:nvSpPr>
        <p:spPr>
          <a:xfrm>
            <a:off x="460587" y="1392856"/>
            <a:ext cx="8222826" cy="4436749"/>
          </a:xfrm>
        </p:spPr>
        <p:txBody>
          <a:bodyPr>
            <a:normAutofit fontScale="85000" lnSpcReduction="10000"/>
          </a:bodyPr>
          <a:lstStyle/>
          <a:p>
            <a:pPr marL="0" indent="0"/>
            <a:endParaRPr lang="en-US" dirty="0">
              <a:solidFill>
                <a:schemeClr val="tx1"/>
              </a:solidFill>
            </a:endParaRPr>
          </a:p>
          <a:p>
            <a:pPr marL="0" indent="0"/>
            <a:r>
              <a:rPr lang="en-US" b="1" dirty="0">
                <a:solidFill>
                  <a:schemeClr val="tx1"/>
                </a:solidFill>
              </a:rPr>
              <a:t>Use of Results for Improvement:  </a:t>
            </a:r>
            <a:r>
              <a:rPr lang="en-US" dirty="0">
                <a:solidFill>
                  <a:schemeClr val="tx1"/>
                </a:solidFill>
              </a:rPr>
              <a:t>An action plan that indicates how results will be used to improve student learning and program quality:</a:t>
            </a:r>
          </a:p>
          <a:p>
            <a:pPr lvl="1">
              <a:buFontTx/>
              <a:buChar char="•"/>
            </a:pPr>
            <a:r>
              <a:rPr lang="en-US" dirty="0">
                <a:latin typeface="Arial" panose="020B0604020202020204" pitchFamily="34" charset="0"/>
                <a:cs typeface="Arial" panose="020B0604020202020204" pitchFamily="34" charset="0"/>
              </a:rPr>
              <a:t>What changes will be made next cycle if students did not meet the criterion?</a:t>
            </a:r>
          </a:p>
          <a:p>
            <a:pPr lvl="1">
              <a:buFontTx/>
              <a:buChar char="•"/>
            </a:pPr>
            <a:r>
              <a:rPr lang="en-US" dirty="0">
                <a:latin typeface="Arial" panose="020B0604020202020204" pitchFamily="34" charset="0"/>
                <a:cs typeface="Arial" panose="020B0604020202020204" pitchFamily="34" charset="0"/>
              </a:rPr>
              <a:t>If the criterion was met, what might be done to continue to foster improvement in the next cycle?</a:t>
            </a:r>
          </a:p>
          <a:p>
            <a:pPr lvl="1">
              <a:buFontTx/>
              <a:buChar char="•"/>
            </a:pPr>
            <a:r>
              <a:rPr lang="en-US" dirty="0">
                <a:latin typeface="Arial" panose="020B0604020202020204" pitchFamily="34" charset="0"/>
                <a:cs typeface="Arial" panose="020B0604020202020204" pitchFamily="34" charset="0"/>
              </a:rPr>
              <a:t>If the criterion is consistently met, should the standards be adjusted or should new SLOs/AOs be introduced?  </a:t>
            </a:r>
          </a:p>
          <a:p>
            <a:pPr lvl="1">
              <a:buFontTx/>
              <a:buChar char="•"/>
            </a:pPr>
            <a:r>
              <a:rPr lang="en-US" dirty="0">
                <a:latin typeface="Arial" panose="020B0604020202020204" pitchFamily="34" charset="0"/>
                <a:cs typeface="Arial" panose="020B0604020202020204" pitchFamily="34" charset="0"/>
              </a:rPr>
              <a:t>Provides evidence of seeking improvement based on analysis of the results?</a:t>
            </a:r>
          </a:p>
          <a:p>
            <a:pPr marL="0" indent="0"/>
            <a:endParaRPr lang="en-US" b="1" dirty="0">
              <a:solidFill>
                <a:schemeClr val="tx1"/>
              </a:solidFill>
            </a:endParaRPr>
          </a:p>
          <a:p>
            <a:pPr marL="0" indent="0"/>
            <a:r>
              <a:rPr lang="en-US" b="1" dirty="0">
                <a:solidFill>
                  <a:schemeClr val="tx1"/>
                </a:solidFill>
              </a:rPr>
              <a:t>Status of Action:  </a:t>
            </a:r>
            <a:r>
              <a:rPr lang="en-US" dirty="0">
                <a:solidFill>
                  <a:schemeClr val="tx1"/>
                </a:solidFill>
              </a:rPr>
              <a:t>What happened with last year’s recommendations? 			   Was the improvement plan implemented?</a:t>
            </a:r>
          </a:p>
        </p:txBody>
      </p:sp>
      <p:sp>
        <p:nvSpPr>
          <p:cNvPr id="3" name="TextBox 2"/>
          <p:cNvSpPr txBox="1"/>
          <p:nvPr/>
        </p:nvSpPr>
        <p:spPr>
          <a:xfrm>
            <a:off x="670935" y="377193"/>
            <a:ext cx="7866890" cy="1015663"/>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Use of Results &amp; Status of Action</a:t>
            </a:r>
          </a:p>
          <a:p>
            <a:pPr algn="ctr"/>
            <a:r>
              <a:rPr lang="en-US" sz="2400" b="1" i="1" dirty="0">
                <a:latin typeface="Arial" panose="020B0604020202020204" pitchFamily="34" charset="0"/>
                <a:cs typeface="Arial" panose="020B0604020202020204" pitchFamily="34" charset="0"/>
              </a:rPr>
              <a:t>(formerly Recommendations &amp; Follow-up)</a:t>
            </a:r>
          </a:p>
        </p:txBody>
      </p:sp>
    </p:spTree>
    <p:extLst>
      <p:ext uri="{BB962C8B-B14F-4D97-AF65-F5344CB8AC3E}">
        <p14:creationId xmlns:p14="http://schemas.microsoft.com/office/powerpoint/2010/main" val="3270143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408ECE-7C7E-4223-BA25-ACCF5A4AF597}"/>
              </a:ext>
            </a:extLst>
          </p:cNvPr>
          <p:cNvPicPr>
            <a:picLocks noChangeAspect="1"/>
          </p:cNvPicPr>
          <p:nvPr/>
        </p:nvPicPr>
        <p:blipFill>
          <a:blip r:embed="rId3"/>
          <a:stretch>
            <a:fillRect/>
          </a:stretch>
        </p:blipFill>
        <p:spPr>
          <a:xfrm>
            <a:off x="0" y="0"/>
            <a:ext cx="9144000" cy="6857999"/>
          </a:xfrm>
          <a:prstGeom prst="rect">
            <a:avLst/>
          </a:prstGeom>
        </p:spPr>
      </p:pic>
      <p:sp>
        <p:nvSpPr>
          <p:cNvPr id="2" name="TextBox 1"/>
          <p:cNvSpPr txBox="1"/>
          <p:nvPr/>
        </p:nvSpPr>
        <p:spPr>
          <a:xfrm>
            <a:off x="472440" y="435429"/>
            <a:ext cx="8312331" cy="1077218"/>
          </a:xfrm>
          <a:prstGeom prst="rect">
            <a:avLst/>
          </a:prstGeom>
          <a:noFill/>
        </p:spPr>
        <p:txBody>
          <a:bodyPr wrap="square" rtlCol="0">
            <a:spAutoFit/>
          </a:bodyPr>
          <a:lstStyle/>
          <a:p>
            <a:r>
              <a:rPr lang="en-US" sz="3200" b="1" dirty="0">
                <a:solidFill>
                  <a:srgbClr val="139A29"/>
                </a:solidFill>
                <a:latin typeface="Arial" panose="020B0604020202020204" pitchFamily="34" charset="0"/>
                <a:cs typeface="Arial" panose="020B0604020202020204" pitchFamily="34" charset="0"/>
              </a:rPr>
              <a:t>UNT’s Institutional Effectiveness (IE) plans:</a:t>
            </a:r>
          </a:p>
        </p:txBody>
      </p:sp>
      <p:sp>
        <p:nvSpPr>
          <p:cNvPr id="3" name="Text Placeholder 2"/>
          <p:cNvSpPr>
            <a:spLocks noGrp="1"/>
          </p:cNvSpPr>
          <p:nvPr>
            <p:ph type="body" sz="quarter" idx="13"/>
          </p:nvPr>
        </p:nvSpPr>
        <p:spPr>
          <a:xfrm>
            <a:off x="472440" y="1630017"/>
            <a:ext cx="7361238" cy="4811880"/>
          </a:xfrm>
        </p:spPr>
        <p:txBody>
          <a:bodyPr>
            <a:normAutofit/>
          </a:bodyPr>
          <a:lstStyle/>
          <a:p>
            <a:pPr>
              <a:buFont typeface="Arial" charset="0"/>
              <a:buChar char="•"/>
            </a:pPr>
            <a:r>
              <a:rPr lang="en-US" dirty="0">
                <a:solidFill>
                  <a:schemeClr val="tx1"/>
                </a:solidFill>
              </a:rPr>
              <a:t>All degree programs</a:t>
            </a:r>
          </a:p>
          <a:p>
            <a:pPr>
              <a:buFont typeface="Arial" charset="0"/>
              <a:buChar char="•"/>
            </a:pPr>
            <a:r>
              <a:rPr lang="en-US" dirty="0">
                <a:solidFill>
                  <a:schemeClr val="tx1"/>
                </a:solidFill>
              </a:rPr>
              <a:t>Graduate certificates</a:t>
            </a:r>
          </a:p>
          <a:p>
            <a:pPr>
              <a:buFont typeface="Arial" charset="0"/>
              <a:buChar char="•"/>
            </a:pPr>
            <a:r>
              <a:rPr lang="en-US" dirty="0">
                <a:solidFill>
                  <a:schemeClr val="tx1"/>
                </a:solidFill>
              </a:rPr>
              <a:t>Administrative offices</a:t>
            </a:r>
          </a:p>
          <a:p>
            <a:pPr>
              <a:buFont typeface="Arial" charset="0"/>
              <a:buChar char="•"/>
            </a:pPr>
            <a:r>
              <a:rPr lang="en-US" dirty="0">
                <a:solidFill>
                  <a:schemeClr val="tx1"/>
                </a:solidFill>
              </a:rPr>
              <a:t>Student service areas</a:t>
            </a:r>
          </a:p>
          <a:p>
            <a:pPr>
              <a:buFont typeface="Arial" charset="0"/>
              <a:buChar char="•"/>
            </a:pPr>
            <a:r>
              <a:rPr lang="en-US" i="1" dirty="0">
                <a:solidFill>
                  <a:srgbClr val="FF0000"/>
                </a:solidFill>
              </a:rPr>
              <a:t>General education courses (The Core)*</a:t>
            </a:r>
          </a:p>
          <a:p>
            <a:pPr marL="0" indent="0"/>
            <a:r>
              <a:rPr lang="en-US" dirty="0">
                <a:solidFill>
                  <a:schemeClr val="tx1"/>
                </a:solidFill>
              </a:rPr>
              <a:t>_________</a:t>
            </a:r>
          </a:p>
          <a:p>
            <a:pPr marL="0" indent="0"/>
            <a:r>
              <a:rPr lang="en-US" b="1" dirty="0"/>
              <a:t>400+ </a:t>
            </a:r>
            <a:r>
              <a:rPr lang="en-US" dirty="0">
                <a:solidFill>
                  <a:schemeClr val="tx1"/>
                </a:solidFill>
              </a:rPr>
              <a:t>	IE plans across campus</a:t>
            </a:r>
          </a:p>
          <a:p>
            <a:pPr marL="0" indent="0"/>
            <a:r>
              <a:rPr lang="en-US" b="1" dirty="0"/>
              <a:t>600+ </a:t>
            </a:r>
            <a:r>
              <a:rPr lang="en-US" dirty="0">
                <a:solidFill>
                  <a:schemeClr val="tx1"/>
                </a:solidFill>
              </a:rPr>
              <a:t>	Nuventive Improve users</a:t>
            </a:r>
          </a:p>
          <a:p>
            <a:pPr marL="0" indent="0"/>
            <a:endParaRPr lang="en-US" dirty="0">
              <a:solidFill>
                <a:schemeClr val="tx1"/>
              </a:solidFill>
            </a:endParaRPr>
          </a:p>
          <a:p>
            <a:pPr marL="0" indent="0"/>
            <a:r>
              <a:rPr lang="en-US" dirty="0">
                <a:solidFill>
                  <a:srgbClr val="FF0000"/>
                </a:solidFill>
              </a:rPr>
              <a:t>*</a:t>
            </a:r>
            <a:r>
              <a:rPr lang="en-US" dirty="0">
                <a:solidFill>
                  <a:schemeClr val="tx1"/>
                </a:solidFill>
              </a:rPr>
              <a:t>See next slide</a:t>
            </a:r>
          </a:p>
        </p:txBody>
      </p:sp>
    </p:spTree>
    <p:extLst>
      <p:ext uri="{BB962C8B-B14F-4D97-AF65-F5344CB8AC3E}">
        <p14:creationId xmlns:p14="http://schemas.microsoft.com/office/powerpoint/2010/main" val="7910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EAE64F-D64D-4D19-A962-9FE7D4E59D5B}"/>
              </a:ext>
            </a:extLst>
          </p:cNvPr>
          <p:cNvPicPr>
            <a:picLocks noChangeAspect="1"/>
          </p:cNvPicPr>
          <p:nvPr/>
        </p:nvPicPr>
        <p:blipFill>
          <a:blip r:embed="rId3"/>
          <a:stretch>
            <a:fillRect/>
          </a:stretch>
        </p:blipFill>
        <p:spPr>
          <a:xfrm>
            <a:off x="0" y="0"/>
            <a:ext cx="9144000" cy="6857999"/>
          </a:xfrm>
          <a:prstGeom prst="rect">
            <a:avLst/>
          </a:prstGeom>
        </p:spPr>
      </p:pic>
      <p:sp>
        <p:nvSpPr>
          <p:cNvPr id="3" name="Title 2"/>
          <p:cNvSpPr>
            <a:spLocks noGrp="1"/>
          </p:cNvSpPr>
          <p:nvPr>
            <p:ph type="title"/>
          </p:nvPr>
        </p:nvSpPr>
        <p:spPr>
          <a:xfrm>
            <a:off x="457200" y="-23537"/>
            <a:ext cx="8229600" cy="1143000"/>
          </a:xfrm>
        </p:spPr>
        <p:txBody>
          <a:bodyPr>
            <a:normAutofit fontScale="90000"/>
          </a:bodyPr>
          <a:lstStyle/>
          <a:p>
            <a:r>
              <a:rPr lang="en-US" sz="3600" b="1" dirty="0">
                <a:latin typeface="Arial" panose="020B0604020202020204" pitchFamily="34" charset="0"/>
                <a:cs typeface="Arial" panose="020B0604020202020204" pitchFamily="34" charset="0"/>
              </a:rPr>
              <a:t>Rubric: Use of Results for Improvement</a:t>
            </a:r>
          </a:p>
        </p:txBody>
      </p:sp>
      <p:sp>
        <p:nvSpPr>
          <p:cNvPr id="5" name="Oval 4">
            <a:extLst>
              <a:ext uri="{FF2B5EF4-FFF2-40B4-BE49-F238E27FC236}">
                <a16:creationId xmlns:a16="http://schemas.microsoft.com/office/drawing/2014/main" id="{2590BB67-C6FB-44C8-8DE9-A0924B04C23E}"/>
              </a:ext>
            </a:extLst>
          </p:cNvPr>
          <p:cNvSpPr/>
          <p:nvPr/>
        </p:nvSpPr>
        <p:spPr>
          <a:xfrm>
            <a:off x="5814873" y="1453457"/>
            <a:ext cx="2308195" cy="276343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B0E9F449-57BD-4FDD-B9CA-A0304A7C1048}"/>
              </a:ext>
            </a:extLst>
          </p:cNvPr>
          <p:cNvSpPr/>
          <p:nvPr/>
        </p:nvSpPr>
        <p:spPr>
          <a:xfrm>
            <a:off x="3688671" y="1453458"/>
            <a:ext cx="2308195" cy="276343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 screenshot of text&#10;&#10;Description automatically generated">
            <a:extLst>
              <a:ext uri="{FF2B5EF4-FFF2-40B4-BE49-F238E27FC236}">
                <a16:creationId xmlns:a16="http://schemas.microsoft.com/office/drawing/2014/main" id="{B8DAF108-BAB4-3847-968F-95D60322F9C3}"/>
              </a:ext>
            </a:extLst>
          </p:cNvPr>
          <p:cNvPicPr>
            <a:picLocks noChangeAspect="1"/>
          </p:cNvPicPr>
          <p:nvPr/>
        </p:nvPicPr>
        <p:blipFill>
          <a:blip r:embed="rId4"/>
          <a:stretch>
            <a:fillRect/>
          </a:stretch>
        </p:blipFill>
        <p:spPr>
          <a:xfrm>
            <a:off x="228600" y="1288533"/>
            <a:ext cx="8686800" cy="4298623"/>
          </a:xfrm>
          <a:prstGeom prst="rect">
            <a:avLst/>
          </a:prstGeom>
        </p:spPr>
      </p:pic>
      <p:sp>
        <p:nvSpPr>
          <p:cNvPr id="8" name="Oval 7">
            <a:extLst>
              <a:ext uri="{FF2B5EF4-FFF2-40B4-BE49-F238E27FC236}">
                <a16:creationId xmlns:a16="http://schemas.microsoft.com/office/drawing/2014/main" id="{E189A88D-1733-468E-BD9C-71785D7BC0F2}"/>
              </a:ext>
            </a:extLst>
          </p:cNvPr>
          <p:cNvSpPr/>
          <p:nvPr/>
        </p:nvSpPr>
        <p:spPr>
          <a:xfrm rot="16200000">
            <a:off x="3270678" y="997776"/>
            <a:ext cx="2181539" cy="780849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3944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B0AB8D-DF50-4574-9C7A-C646FC7F2CDC}"/>
              </a:ext>
            </a:extLst>
          </p:cNvPr>
          <p:cNvPicPr>
            <a:picLocks noChangeAspect="1"/>
          </p:cNvPicPr>
          <p:nvPr/>
        </p:nvPicPr>
        <p:blipFill>
          <a:blip r:embed="rId3"/>
          <a:stretch>
            <a:fillRect/>
          </a:stretch>
        </p:blipFill>
        <p:spPr>
          <a:xfrm>
            <a:off x="0" y="1"/>
            <a:ext cx="9144000" cy="6857999"/>
          </a:xfrm>
          <a:prstGeom prst="rect">
            <a:avLst/>
          </a:prstGeom>
        </p:spPr>
      </p:pic>
      <p:sp>
        <p:nvSpPr>
          <p:cNvPr id="3" name="Title 1"/>
          <p:cNvSpPr txBox="1">
            <a:spLocks/>
          </p:cNvSpPr>
          <p:nvPr/>
        </p:nvSpPr>
        <p:spPr>
          <a:xfrm>
            <a:off x="457200" y="274638"/>
            <a:ext cx="82296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latin typeface="Arial" panose="020B0604020202020204" pitchFamily="34" charset="0"/>
                <a:cs typeface="Arial" panose="020B0604020202020204" pitchFamily="34" charset="0"/>
              </a:rPr>
              <a:t>Accessing Improve</a:t>
            </a:r>
          </a:p>
          <a:p>
            <a:r>
              <a:rPr lang="en-US" sz="3600" b="1" dirty="0">
                <a:latin typeface="Arial" panose="020B0604020202020204" pitchFamily="34" charset="0"/>
                <a:cs typeface="Arial" panose="020B0604020202020204" pitchFamily="34" charset="0"/>
                <a:hlinkClick r:id="rId4"/>
              </a:rPr>
              <a:t>https://unt.improve.nuventive.com</a:t>
            </a:r>
            <a:r>
              <a:rPr lang="en-US" sz="3600" b="1" dirty="0">
                <a:latin typeface="Arial" panose="020B0604020202020204" pitchFamily="34" charset="0"/>
                <a:cs typeface="Arial" panose="020B0604020202020204" pitchFamily="34" charset="0"/>
              </a:rPr>
              <a:t> </a:t>
            </a:r>
          </a:p>
        </p:txBody>
      </p:sp>
      <p:sp>
        <p:nvSpPr>
          <p:cNvPr id="5" name="TextBox 4"/>
          <p:cNvSpPr txBox="1"/>
          <p:nvPr/>
        </p:nvSpPr>
        <p:spPr>
          <a:xfrm>
            <a:off x="6098458" y="1967301"/>
            <a:ext cx="2816942" cy="2923877"/>
          </a:xfrm>
          <a:prstGeom prst="rect">
            <a:avLst/>
          </a:prstGeom>
          <a:noFill/>
        </p:spPr>
        <p:txBody>
          <a:bodyPr wrap="square" rtlCol="0">
            <a:spAutoFit/>
          </a:bodyPr>
          <a:lstStyle/>
          <a:p>
            <a:r>
              <a:rPr lang="en-US" sz="1600" dirty="0"/>
              <a:t>For </a:t>
            </a:r>
            <a:r>
              <a:rPr lang="en-US" sz="1600" b="1" dirty="0"/>
              <a:t>Username, enter your EUID</a:t>
            </a:r>
          </a:p>
          <a:p>
            <a:endParaRPr lang="en-US" sz="1400" dirty="0"/>
          </a:p>
          <a:p>
            <a:r>
              <a:rPr lang="en-US" sz="1600" dirty="0"/>
              <a:t>Enter your password (initially set to </a:t>
            </a:r>
            <a:r>
              <a:rPr lang="en-US" sz="1600" b="1" dirty="0"/>
              <a:t>meangreen</a:t>
            </a:r>
            <a:r>
              <a:rPr lang="en-US" sz="1600" dirty="0"/>
              <a:t>)</a:t>
            </a:r>
          </a:p>
          <a:p>
            <a:endParaRPr lang="en-US" sz="1400" dirty="0"/>
          </a:p>
          <a:p>
            <a:pPr>
              <a:buFont typeface="Arial" pitchFamily="34" charset="0"/>
              <a:buChar char="•"/>
            </a:pPr>
            <a:r>
              <a:rPr lang="en-US" sz="1400" dirty="0"/>
              <a:t> </a:t>
            </a:r>
            <a:r>
              <a:rPr lang="en-US" i="1" dirty="0"/>
              <a:t>Please note: Your Improve password is separate from your UNT password. You are able to change your password in the Improve system.</a:t>
            </a:r>
          </a:p>
        </p:txBody>
      </p:sp>
      <p:pic>
        <p:nvPicPr>
          <p:cNvPr id="7" name="Picture 6">
            <a:extLst>
              <a:ext uri="{FF2B5EF4-FFF2-40B4-BE49-F238E27FC236}">
                <a16:creationId xmlns:a16="http://schemas.microsoft.com/office/drawing/2014/main" id="{8979301C-26A1-1C40-AB2B-8C8289A18C93}"/>
              </a:ext>
            </a:extLst>
          </p:cNvPr>
          <p:cNvPicPr>
            <a:picLocks noChangeAspect="1"/>
          </p:cNvPicPr>
          <p:nvPr/>
        </p:nvPicPr>
        <p:blipFill>
          <a:blip r:embed="rId5"/>
          <a:stretch>
            <a:fillRect/>
          </a:stretch>
        </p:blipFill>
        <p:spPr>
          <a:xfrm>
            <a:off x="215838" y="2195905"/>
            <a:ext cx="5787103" cy="2979712"/>
          </a:xfrm>
          <a:prstGeom prst="rect">
            <a:avLst/>
          </a:prstGeom>
        </p:spPr>
      </p:pic>
      <p:cxnSp>
        <p:nvCxnSpPr>
          <p:cNvPr id="9" name="Straight Arrow Connector 8">
            <a:extLst>
              <a:ext uri="{FF2B5EF4-FFF2-40B4-BE49-F238E27FC236}">
                <a16:creationId xmlns:a16="http://schemas.microsoft.com/office/drawing/2014/main" id="{B9CA1EE2-633D-3C47-9763-CA891F9CF7DF}"/>
              </a:ext>
            </a:extLst>
          </p:cNvPr>
          <p:cNvCxnSpPr/>
          <p:nvPr/>
        </p:nvCxnSpPr>
        <p:spPr>
          <a:xfrm flipH="1">
            <a:off x="4957011" y="2995863"/>
            <a:ext cx="2045368" cy="113096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61556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B337C7-FEB7-4F00-858D-6D62845CA83D}"/>
              </a:ext>
            </a:extLst>
          </p:cNvPr>
          <p:cNvPicPr>
            <a:picLocks noChangeAspect="1"/>
          </p:cNvPicPr>
          <p:nvPr/>
        </p:nvPicPr>
        <p:blipFill>
          <a:blip r:embed="rId3"/>
          <a:stretch>
            <a:fillRect/>
          </a:stretch>
        </p:blipFill>
        <p:spPr>
          <a:xfrm>
            <a:off x="0" y="0"/>
            <a:ext cx="9144000" cy="6857999"/>
          </a:xfrm>
          <a:prstGeom prst="rect">
            <a:avLst/>
          </a:prstGeom>
        </p:spPr>
      </p:pic>
      <p:sp>
        <p:nvSpPr>
          <p:cNvPr id="2" name="Title 1"/>
          <p:cNvSpPr>
            <a:spLocks noGrp="1"/>
          </p:cNvSpPr>
          <p:nvPr>
            <p:ph type="title"/>
          </p:nvPr>
        </p:nvSpPr>
        <p:spPr>
          <a:xfrm>
            <a:off x="457200" y="362237"/>
            <a:ext cx="8229600" cy="866284"/>
          </a:xfrm>
        </p:spPr>
        <p:txBody>
          <a:bodyPr>
            <a:normAutofit/>
          </a:bodyPr>
          <a:lstStyle/>
          <a:p>
            <a:r>
              <a:rPr lang="en-US" sz="3600" b="1" dirty="0">
                <a:latin typeface="Arial" panose="020B0604020202020204" pitchFamily="34" charset="0"/>
                <a:cs typeface="Arial" panose="020B0604020202020204" pitchFamily="34" charset="0"/>
              </a:rPr>
              <a:t>Improve Home Page</a:t>
            </a:r>
          </a:p>
        </p:txBody>
      </p:sp>
      <p:pic>
        <p:nvPicPr>
          <p:cNvPr id="9" name="Picture 8">
            <a:extLst>
              <a:ext uri="{FF2B5EF4-FFF2-40B4-BE49-F238E27FC236}">
                <a16:creationId xmlns:a16="http://schemas.microsoft.com/office/drawing/2014/main" id="{B89DDF97-27A5-41C1-B063-CCD69E0453A6}"/>
              </a:ext>
            </a:extLst>
          </p:cNvPr>
          <p:cNvPicPr>
            <a:picLocks noChangeAspect="1"/>
          </p:cNvPicPr>
          <p:nvPr/>
        </p:nvPicPr>
        <p:blipFill>
          <a:blip r:embed="rId4"/>
          <a:stretch>
            <a:fillRect/>
          </a:stretch>
        </p:blipFill>
        <p:spPr>
          <a:xfrm>
            <a:off x="0" y="2253050"/>
            <a:ext cx="9144000" cy="3163893"/>
          </a:xfrm>
          <a:prstGeom prst="rect">
            <a:avLst/>
          </a:prstGeom>
        </p:spPr>
      </p:pic>
      <p:sp>
        <p:nvSpPr>
          <p:cNvPr id="6" name="Oval 5">
            <a:extLst>
              <a:ext uri="{FF2B5EF4-FFF2-40B4-BE49-F238E27FC236}">
                <a16:creationId xmlns:a16="http://schemas.microsoft.com/office/drawing/2014/main" id="{AE3B3901-E5C2-4752-A837-2C04642E6F7C}"/>
              </a:ext>
            </a:extLst>
          </p:cNvPr>
          <p:cNvSpPr/>
          <p:nvPr/>
        </p:nvSpPr>
        <p:spPr>
          <a:xfrm rot="5400000">
            <a:off x="4123353" y="-199421"/>
            <a:ext cx="612558" cy="518391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99A3B356-0480-4B5A-97A6-ED2A6711F2A4}"/>
              </a:ext>
            </a:extLst>
          </p:cNvPr>
          <p:cNvSpPr txBox="1"/>
          <p:nvPr/>
        </p:nvSpPr>
        <p:spPr>
          <a:xfrm>
            <a:off x="6849123" y="1129093"/>
            <a:ext cx="1380477" cy="923330"/>
          </a:xfrm>
          <a:prstGeom prst="rect">
            <a:avLst/>
          </a:prstGeom>
          <a:noFill/>
        </p:spPr>
        <p:txBody>
          <a:bodyPr wrap="square" rtlCol="0">
            <a:spAutoFit/>
          </a:bodyPr>
          <a:lstStyle/>
          <a:p>
            <a:r>
              <a:rPr lang="en-US" dirty="0">
                <a:latin typeface="Arial"/>
                <a:cs typeface="Arial"/>
              </a:rPr>
              <a:t>Access your plan(s)</a:t>
            </a:r>
          </a:p>
        </p:txBody>
      </p:sp>
      <p:cxnSp>
        <p:nvCxnSpPr>
          <p:cNvPr id="8" name="Straight Arrow Connector 7">
            <a:extLst>
              <a:ext uri="{FF2B5EF4-FFF2-40B4-BE49-F238E27FC236}">
                <a16:creationId xmlns:a16="http://schemas.microsoft.com/office/drawing/2014/main" id="{F8EAB217-122F-46A2-97AB-5E88E03CB71D}"/>
              </a:ext>
            </a:extLst>
          </p:cNvPr>
          <p:cNvCxnSpPr>
            <a:cxnSpLocks/>
          </p:cNvCxnSpPr>
          <p:nvPr/>
        </p:nvCxnSpPr>
        <p:spPr>
          <a:xfrm flipH="1">
            <a:off x="6804733" y="1995377"/>
            <a:ext cx="341790" cy="39715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0392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90252C-564A-4389-A487-D514C6A402F0}"/>
              </a:ext>
            </a:extLst>
          </p:cNvPr>
          <p:cNvPicPr>
            <a:picLocks noChangeAspect="1"/>
          </p:cNvPicPr>
          <p:nvPr/>
        </p:nvPicPr>
        <p:blipFill>
          <a:blip r:embed="rId3"/>
          <a:stretch>
            <a:fillRect/>
          </a:stretch>
        </p:blipFill>
        <p:spPr>
          <a:xfrm>
            <a:off x="0" y="0"/>
            <a:ext cx="9144000" cy="6857999"/>
          </a:xfrm>
          <a:prstGeom prst="rect">
            <a:avLst/>
          </a:prstGeom>
        </p:spPr>
      </p:pic>
      <p:pic>
        <p:nvPicPr>
          <p:cNvPr id="10" name="Picture 9">
            <a:extLst>
              <a:ext uri="{FF2B5EF4-FFF2-40B4-BE49-F238E27FC236}">
                <a16:creationId xmlns:a16="http://schemas.microsoft.com/office/drawing/2014/main" id="{72773F61-EE24-4EA7-BB78-CC170070A46D}"/>
              </a:ext>
            </a:extLst>
          </p:cNvPr>
          <p:cNvPicPr>
            <a:picLocks noChangeAspect="1"/>
          </p:cNvPicPr>
          <p:nvPr/>
        </p:nvPicPr>
        <p:blipFill>
          <a:blip r:embed="rId4"/>
          <a:stretch>
            <a:fillRect/>
          </a:stretch>
        </p:blipFill>
        <p:spPr>
          <a:xfrm>
            <a:off x="0" y="859857"/>
            <a:ext cx="9144000" cy="2952479"/>
          </a:xfrm>
          <a:prstGeom prst="rect">
            <a:avLst/>
          </a:prstGeom>
        </p:spPr>
      </p:pic>
      <p:sp>
        <p:nvSpPr>
          <p:cNvPr id="6" name="Oval 5"/>
          <p:cNvSpPr/>
          <p:nvPr/>
        </p:nvSpPr>
        <p:spPr>
          <a:xfrm>
            <a:off x="8001000" y="901682"/>
            <a:ext cx="952831" cy="340581"/>
          </a:xfrm>
          <a:prstGeom prst="ellipse">
            <a:avLst/>
          </a:prstGeom>
          <a:noFill/>
          <a:ln w="19050" cmpd="sng">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a:off x="7901140" y="1705361"/>
            <a:ext cx="952831" cy="340581"/>
          </a:xfrm>
          <a:prstGeom prst="ellipse">
            <a:avLst/>
          </a:prstGeom>
          <a:noFill/>
          <a:ln w="19050" cmpd="sng">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763325" y="103367"/>
            <a:ext cx="7870466" cy="646331"/>
          </a:xfrm>
          <a:prstGeom prst="rect">
            <a:avLst/>
          </a:prstGeom>
          <a:noFill/>
        </p:spPr>
        <p:txBody>
          <a:bodyPr wrap="square" rtlCol="0">
            <a:spAutoFit/>
          </a:bodyPr>
          <a:lstStyle/>
          <a:p>
            <a:r>
              <a:rPr lang="en-US" sz="3600" b="1" dirty="0">
                <a:solidFill>
                  <a:srgbClr val="139A29"/>
                </a:solidFill>
                <a:latin typeface="Arial"/>
                <a:cs typeface="Arial"/>
              </a:rPr>
              <a:t>How to Change Your Password</a:t>
            </a:r>
          </a:p>
        </p:txBody>
      </p:sp>
      <p:pic>
        <p:nvPicPr>
          <p:cNvPr id="14" name="Picture 13">
            <a:extLst>
              <a:ext uri="{FF2B5EF4-FFF2-40B4-BE49-F238E27FC236}">
                <a16:creationId xmlns:a16="http://schemas.microsoft.com/office/drawing/2014/main" id="{3FBCCC27-9181-4269-9E6D-43FEB93A9B0B}"/>
              </a:ext>
            </a:extLst>
          </p:cNvPr>
          <p:cNvPicPr>
            <a:picLocks noChangeAspect="1"/>
          </p:cNvPicPr>
          <p:nvPr/>
        </p:nvPicPr>
        <p:blipFill>
          <a:blip r:embed="rId5"/>
          <a:stretch>
            <a:fillRect/>
          </a:stretch>
        </p:blipFill>
        <p:spPr>
          <a:xfrm>
            <a:off x="5372173" y="4064384"/>
            <a:ext cx="3543795" cy="2029108"/>
          </a:xfrm>
          <a:prstGeom prst="rect">
            <a:avLst/>
          </a:prstGeom>
        </p:spPr>
      </p:pic>
      <p:sp>
        <p:nvSpPr>
          <p:cNvPr id="13" name="TextBox 12"/>
          <p:cNvSpPr txBox="1"/>
          <p:nvPr/>
        </p:nvSpPr>
        <p:spPr>
          <a:xfrm>
            <a:off x="1954530" y="4663440"/>
            <a:ext cx="3017520" cy="830997"/>
          </a:xfrm>
          <a:prstGeom prst="rect">
            <a:avLst/>
          </a:prstGeom>
          <a:noFill/>
        </p:spPr>
        <p:txBody>
          <a:bodyPr wrap="square" rtlCol="0">
            <a:spAutoFit/>
          </a:bodyPr>
          <a:lstStyle/>
          <a:p>
            <a:pPr algn="ctr"/>
            <a:r>
              <a:rPr lang="en-US" sz="2400" dirty="0">
                <a:solidFill>
                  <a:srgbClr val="139A29"/>
                </a:solidFill>
                <a:latin typeface="Arial"/>
                <a:cs typeface="Arial"/>
              </a:rPr>
              <a:t>Don’t forget to save your changes.</a:t>
            </a:r>
          </a:p>
        </p:txBody>
      </p:sp>
      <p:cxnSp>
        <p:nvCxnSpPr>
          <p:cNvPr id="12" name="Straight Arrow Connector 11"/>
          <p:cNvCxnSpPr>
            <a:cxnSpLocks/>
          </p:cNvCxnSpPr>
          <p:nvPr/>
        </p:nvCxnSpPr>
        <p:spPr>
          <a:xfrm flipH="1">
            <a:off x="7753149" y="2045942"/>
            <a:ext cx="452388" cy="2364831"/>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694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E0D52B-3297-42DE-8824-A1E6A79A3C49}"/>
              </a:ext>
            </a:extLst>
          </p:cNvPr>
          <p:cNvPicPr>
            <a:picLocks noChangeAspect="1"/>
          </p:cNvPicPr>
          <p:nvPr/>
        </p:nvPicPr>
        <p:blipFill>
          <a:blip r:embed="rId3"/>
          <a:stretch>
            <a:fillRect/>
          </a:stretch>
        </p:blipFill>
        <p:spPr>
          <a:xfrm>
            <a:off x="0" y="0"/>
            <a:ext cx="9144000" cy="6857999"/>
          </a:xfrm>
          <a:prstGeom prst="rect">
            <a:avLst/>
          </a:prstGeom>
        </p:spPr>
      </p:pic>
      <p:sp>
        <p:nvSpPr>
          <p:cNvPr id="2" name="Title 1"/>
          <p:cNvSpPr>
            <a:spLocks noGrp="1"/>
          </p:cNvSpPr>
          <p:nvPr>
            <p:ph type="title"/>
          </p:nvPr>
        </p:nvSpPr>
        <p:spPr/>
        <p:txBody>
          <a:bodyPr>
            <a:normAutofit/>
          </a:bodyPr>
          <a:lstStyle/>
          <a:p>
            <a:r>
              <a:rPr lang="en-US" sz="3600" b="1" dirty="0"/>
              <a:t>Improve Home page</a:t>
            </a:r>
          </a:p>
        </p:txBody>
      </p:sp>
      <p:sp>
        <p:nvSpPr>
          <p:cNvPr id="5" name="TextBox 4"/>
          <p:cNvSpPr txBox="1"/>
          <p:nvPr/>
        </p:nvSpPr>
        <p:spPr>
          <a:xfrm>
            <a:off x="457200" y="1447800"/>
            <a:ext cx="1280160" cy="3139321"/>
          </a:xfrm>
          <a:prstGeom prst="rect">
            <a:avLst/>
          </a:prstGeom>
          <a:noFill/>
        </p:spPr>
        <p:txBody>
          <a:bodyPr wrap="square" rtlCol="0">
            <a:spAutoFit/>
          </a:bodyPr>
          <a:lstStyle/>
          <a:p>
            <a:r>
              <a:rPr lang="en-US" dirty="0"/>
              <a:t>1. Select the unit you want to work with</a:t>
            </a:r>
          </a:p>
          <a:p>
            <a:endParaRPr lang="en-US" dirty="0"/>
          </a:p>
          <a:p>
            <a:r>
              <a:rPr lang="en-US" dirty="0"/>
              <a:t>2. Click on the side tabs to navigate the system.</a:t>
            </a:r>
          </a:p>
        </p:txBody>
      </p:sp>
      <p:pic>
        <p:nvPicPr>
          <p:cNvPr id="6" name="Picture 5">
            <a:extLst>
              <a:ext uri="{FF2B5EF4-FFF2-40B4-BE49-F238E27FC236}">
                <a16:creationId xmlns:a16="http://schemas.microsoft.com/office/drawing/2014/main" id="{C1328D59-39ED-4FA1-A774-A0BD3698B4A8}"/>
              </a:ext>
            </a:extLst>
          </p:cNvPr>
          <p:cNvPicPr>
            <a:picLocks noChangeAspect="1"/>
          </p:cNvPicPr>
          <p:nvPr/>
        </p:nvPicPr>
        <p:blipFill>
          <a:blip r:embed="rId4"/>
          <a:stretch>
            <a:fillRect/>
          </a:stretch>
        </p:blipFill>
        <p:spPr>
          <a:xfrm>
            <a:off x="1690854" y="1444205"/>
            <a:ext cx="7408216" cy="3390349"/>
          </a:xfrm>
          <a:prstGeom prst="rect">
            <a:avLst/>
          </a:prstGeom>
        </p:spPr>
      </p:pic>
      <p:cxnSp>
        <p:nvCxnSpPr>
          <p:cNvPr id="11" name="Straight Arrow Connector 10"/>
          <p:cNvCxnSpPr/>
          <p:nvPr/>
        </p:nvCxnSpPr>
        <p:spPr>
          <a:xfrm flipV="1">
            <a:off x="1394460" y="1736030"/>
            <a:ext cx="2354580" cy="1143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cxnSpLocks/>
          </p:cNvCxnSpPr>
          <p:nvPr/>
        </p:nvCxnSpPr>
        <p:spPr>
          <a:xfrm flipV="1">
            <a:off x="1443904" y="3239326"/>
            <a:ext cx="1335391" cy="95637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4601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2D5996-F7EE-429E-B94F-59F0A491DD00}"/>
              </a:ext>
            </a:extLst>
          </p:cNvPr>
          <p:cNvPicPr>
            <a:picLocks noChangeAspect="1"/>
          </p:cNvPicPr>
          <p:nvPr/>
        </p:nvPicPr>
        <p:blipFill>
          <a:blip r:embed="rId3"/>
          <a:stretch>
            <a:fillRect/>
          </a:stretch>
        </p:blipFill>
        <p:spPr>
          <a:xfrm>
            <a:off x="0" y="0"/>
            <a:ext cx="9144000" cy="6857999"/>
          </a:xfrm>
          <a:prstGeom prst="rect">
            <a:avLst/>
          </a:prstGeom>
        </p:spPr>
      </p:pic>
      <p:sp>
        <p:nvSpPr>
          <p:cNvPr id="2" name="Title 1"/>
          <p:cNvSpPr>
            <a:spLocks noGrp="1"/>
          </p:cNvSpPr>
          <p:nvPr>
            <p:ph type="title"/>
          </p:nvPr>
        </p:nvSpPr>
        <p:spPr>
          <a:xfrm>
            <a:off x="457200" y="481388"/>
            <a:ext cx="8229600" cy="1143000"/>
          </a:xfrm>
        </p:spPr>
        <p:txBody>
          <a:bodyPr>
            <a:normAutofit fontScale="90000"/>
          </a:bodyPr>
          <a:lstStyle/>
          <a:p>
            <a:r>
              <a:rPr lang="en-US" dirty="0">
                <a:solidFill>
                  <a:srgbClr val="FF0000"/>
                </a:solidFill>
              </a:rPr>
              <a:t>Helpful Hint:</a:t>
            </a:r>
            <a:br>
              <a:rPr lang="en-US" dirty="0"/>
            </a:br>
            <a:r>
              <a:rPr lang="en-US" b="1" dirty="0">
                <a:solidFill>
                  <a:srgbClr val="00B050"/>
                </a:solidFill>
              </a:rPr>
              <a:t>First and Last Step</a:t>
            </a:r>
          </a:p>
        </p:txBody>
      </p:sp>
      <p:sp>
        <p:nvSpPr>
          <p:cNvPr id="3" name="Content Placeholder 2"/>
          <p:cNvSpPr>
            <a:spLocks noGrp="1"/>
          </p:cNvSpPr>
          <p:nvPr>
            <p:ph idx="1"/>
          </p:nvPr>
        </p:nvSpPr>
        <p:spPr>
          <a:xfrm>
            <a:off x="549965" y="2054026"/>
            <a:ext cx="8229600" cy="4525963"/>
          </a:xfrm>
        </p:spPr>
        <p:txBody>
          <a:bodyPr/>
          <a:lstStyle/>
          <a:p>
            <a:r>
              <a:rPr lang="en-US" dirty="0"/>
              <a:t>Run a 4-column report at the beginning and end of your work in your plan. </a:t>
            </a:r>
          </a:p>
          <a:p>
            <a:r>
              <a:rPr lang="en-US" dirty="0"/>
              <a:t>The report reveals areas that need attention</a:t>
            </a:r>
          </a:p>
          <a:p>
            <a:r>
              <a:rPr lang="en-US" dirty="0"/>
              <a:t>When your plan is complete for the year, save a copy on your desktop &amp; in the Document Repository for your plan (in case anything is deleted unintentionally in Improve). </a:t>
            </a:r>
          </a:p>
        </p:txBody>
      </p:sp>
    </p:spTree>
    <p:extLst>
      <p:ext uri="{BB962C8B-B14F-4D97-AF65-F5344CB8AC3E}">
        <p14:creationId xmlns:p14="http://schemas.microsoft.com/office/powerpoint/2010/main" val="1583203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FC8FB7-2190-4DE7-B5F9-CF8D3253FAA0}"/>
              </a:ext>
            </a:extLst>
          </p:cNvPr>
          <p:cNvPicPr>
            <a:picLocks noChangeAspect="1"/>
          </p:cNvPicPr>
          <p:nvPr/>
        </p:nvPicPr>
        <p:blipFill>
          <a:blip r:embed="rId3"/>
          <a:stretch>
            <a:fillRect/>
          </a:stretch>
        </p:blipFill>
        <p:spPr>
          <a:xfrm>
            <a:off x="0" y="0"/>
            <a:ext cx="9144000" cy="6857999"/>
          </a:xfrm>
          <a:prstGeom prst="rect">
            <a:avLst/>
          </a:prstGeom>
        </p:spPr>
      </p:pic>
      <p:sp>
        <p:nvSpPr>
          <p:cNvPr id="2" name="Text Placeholder 1"/>
          <p:cNvSpPr>
            <a:spLocks noGrp="1"/>
          </p:cNvSpPr>
          <p:nvPr>
            <p:ph type="body" sz="quarter" idx="13"/>
          </p:nvPr>
        </p:nvSpPr>
        <p:spPr>
          <a:xfrm>
            <a:off x="241006" y="982126"/>
            <a:ext cx="8661987" cy="1357966"/>
          </a:xfrm>
        </p:spPr>
        <p:txBody>
          <a:bodyPr>
            <a:normAutofit/>
          </a:bodyPr>
          <a:lstStyle/>
          <a:p>
            <a:pPr marL="457200" indent="-457200">
              <a:buAutoNum type="arabicPeriod"/>
            </a:pPr>
            <a:r>
              <a:rPr lang="en-US" sz="2000" b="1" dirty="0">
                <a:solidFill>
                  <a:schemeClr val="tx1"/>
                </a:solidFill>
              </a:rPr>
              <a:t>Select Reports from the side bar. </a:t>
            </a:r>
          </a:p>
          <a:p>
            <a:pPr marL="457200" indent="-457200">
              <a:buAutoNum type="arabicPeriod"/>
            </a:pPr>
            <a:r>
              <a:rPr lang="en-US" sz="2000" b="1" dirty="0">
                <a:solidFill>
                  <a:schemeClr val="tx1"/>
                </a:solidFill>
              </a:rPr>
              <a:t>Click on Standard Reports. </a:t>
            </a:r>
          </a:p>
          <a:p>
            <a:pPr marL="457200" indent="-457200">
              <a:buAutoNum type="arabicPeriod"/>
            </a:pPr>
            <a:r>
              <a:rPr lang="en-US" sz="2000" b="1" dirty="0">
                <a:solidFill>
                  <a:schemeClr val="tx1"/>
                </a:solidFill>
              </a:rPr>
              <a:t>Select Four Column Improvement Report</a:t>
            </a:r>
          </a:p>
        </p:txBody>
      </p:sp>
      <p:sp>
        <p:nvSpPr>
          <p:cNvPr id="3" name="TextBox 2"/>
          <p:cNvSpPr txBox="1"/>
          <p:nvPr/>
        </p:nvSpPr>
        <p:spPr>
          <a:xfrm>
            <a:off x="446389" y="307627"/>
            <a:ext cx="8204316" cy="523220"/>
          </a:xfrm>
          <a:prstGeom prst="rect">
            <a:avLst/>
          </a:prstGeom>
          <a:noFill/>
        </p:spPr>
        <p:txBody>
          <a:bodyPr wrap="square" rtlCol="0">
            <a:spAutoFit/>
          </a:bodyPr>
          <a:lstStyle/>
          <a:p>
            <a:pPr algn="ctr"/>
            <a:r>
              <a:rPr lang="en-US" sz="2800" b="1" dirty="0">
                <a:latin typeface="Arial"/>
                <a:cs typeface="Arial"/>
              </a:rPr>
              <a:t>Running a 4-Column Report</a:t>
            </a:r>
          </a:p>
        </p:txBody>
      </p:sp>
      <p:pic>
        <p:nvPicPr>
          <p:cNvPr id="5" name="Picture 4">
            <a:extLst>
              <a:ext uri="{FF2B5EF4-FFF2-40B4-BE49-F238E27FC236}">
                <a16:creationId xmlns:a16="http://schemas.microsoft.com/office/drawing/2014/main" id="{ABAA4E7C-E51A-4447-9C86-D3FFE6B71A7F}"/>
              </a:ext>
            </a:extLst>
          </p:cNvPr>
          <p:cNvPicPr>
            <a:picLocks noChangeAspect="1"/>
          </p:cNvPicPr>
          <p:nvPr/>
        </p:nvPicPr>
        <p:blipFill>
          <a:blip r:embed="rId4"/>
          <a:stretch>
            <a:fillRect/>
          </a:stretch>
        </p:blipFill>
        <p:spPr>
          <a:xfrm>
            <a:off x="241006" y="2620102"/>
            <a:ext cx="8661987" cy="2636910"/>
          </a:xfrm>
          <a:prstGeom prst="rect">
            <a:avLst/>
          </a:prstGeom>
        </p:spPr>
      </p:pic>
      <p:cxnSp>
        <p:nvCxnSpPr>
          <p:cNvPr id="6" name="Straight Arrow Connector 5"/>
          <p:cNvCxnSpPr>
            <a:cxnSpLocks/>
          </p:cNvCxnSpPr>
          <p:nvPr/>
        </p:nvCxnSpPr>
        <p:spPr>
          <a:xfrm flipV="1">
            <a:off x="1353846" y="4169820"/>
            <a:ext cx="602168" cy="3839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Oval 3"/>
          <p:cNvSpPr/>
          <p:nvPr/>
        </p:nvSpPr>
        <p:spPr>
          <a:xfrm>
            <a:off x="286474" y="4379508"/>
            <a:ext cx="1067372" cy="59749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8471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B75E2C-A8D8-4AFB-8961-FCCC3B587772}"/>
              </a:ext>
            </a:extLst>
          </p:cNvPr>
          <p:cNvPicPr>
            <a:picLocks noChangeAspect="1"/>
          </p:cNvPicPr>
          <p:nvPr/>
        </p:nvPicPr>
        <p:blipFill>
          <a:blip r:embed="rId3"/>
          <a:stretch>
            <a:fillRect/>
          </a:stretch>
        </p:blipFill>
        <p:spPr>
          <a:xfrm>
            <a:off x="0" y="0"/>
            <a:ext cx="9144000" cy="6857999"/>
          </a:xfrm>
          <a:prstGeom prst="rect">
            <a:avLst/>
          </a:prstGeom>
        </p:spPr>
      </p:pic>
      <p:pic>
        <p:nvPicPr>
          <p:cNvPr id="9" name="Picture 8">
            <a:extLst>
              <a:ext uri="{FF2B5EF4-FFF2-40B4-BE49-F238E27FC236}">
                <a16:creationId xmlns:a16="http://schemas.microsoft.com/office/drawing/2014/main" id="{C57F8BA0-EB06-4566-837B-E950EFEB3B9D}"/>
              </a:ext>
            </a:extLst>
          </p:cNvPr>
          <p:cNvPicPr>
            <a:picLocks noChangeAspect="1"/>
          </p:cNvPicPr>
          <p:nvPr/>
        </p:nvPicPr>
        <p:blipFill>
          <a:blip r:embed="rId4"/>
          <a:stretch>
            <a:fillRect/>
          </a:stretch>
        </p:blipFill>
        <p:spPr>
          <a:xfrm>
            <a:off x="0" y="666046"/>
            <a:ext cx="9144000" cy="5413870"/>
          </a:xfrm>
          <a:prstGeom prst="rect">
            <a:avLst/>
          </a:prstGeom>
        </p:spPr>
      </p:pic>
      <p:sp>
        <p:nvSpPr>
          <p:cNvPr id="2" name="Text Placeholder 1"/>
          <p:cNvSpPr>
            <a:spLocks noGrp="1"/>
          </p:cNvSpPr>
          <p:nvPr>
            <p:ph type="body" sz="quarter" idx="13"/>
          </p:nvPr>
        </p:nvSpPr>
        <p:spPr>
          <a:xfrm>
            <a:off x="848391" y="190128"/>
            <a:ext cx="7443774" cy="558351"/>
          </a:xfrm>
        </p:spPr>
        <p:txBody>
          <a:bodyPr/>
          <a:lstStyle/>
          <a:p>
            <a:r>
              <a:rPr lang="en-US" b="1" dirty="0">
                <a:solidFill>
                  <a:schemeClr val="tx1"/>
                </a:solidFill>
              </a:rPr>
              <a:t>Select </a:t>
            </a:r>
            <a:r>
              <a:rPr lang="en-US" b="1" i="1" dirty="0">
                <a:solidFill>
                  <a:schemeClr val="tx1"/>
                </a:solidFill>
              </a:rPr>
              <a:t>Open Report </a:t>
            </a:r>
            <a:r>
              <a:rPr lang="en-US" b="1" dirty="0">
                <a:solidFill>
                  <a:schemeClr val="tx1"/>
                </a:solidFill>
              </a:rPr>
              <a:t>from the top right of the page</a:t>
            </a:r>
            <a:endParaRPr lang="en-US" b="1" i="1" dirty="0">
              <a:solidFill>
                <a:schemeClr val="tx1"/>
              </a:solidFill>
            </a:endParaRPr>
          </a:p>
        </p:txBody>
      </p:sp>
      <p:sp>
        <p:nvSpPr>
          <p:cNvPr id="5" name="Oval 4"/>
          <p:cNvSpPr/>
          <p:nvPr/>
        </p:nvSpPr>
        <p:spPr>
          <a:xfrm>
            <a:off x="6608199" y="1385922"/>
            <a:ext cx="1477022" cy="55835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a:off x="3682350" y="3724476"/>
            <a:ext cx="2054992" cy="42374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5839610" y="2385648"/>
            <a:ext cx="3202121" cy="2677656"/>
          </a:xfrm>
          <a:prstGeom prst="rect">
            <a:avLst/>
          </a:prstGeom>
          <a:noFill/>
        </p:spPr>
        <p:txBody>
          <a:bodyPr wrap="square" rtlCol="0">
            <a:spAutoFit/>
          </a:bodyPr>
          <a:lstStyle/>
          <a:p>
            <a:r>
              <a:rPr lang="en-US" sz="2400" dirty="0">
                <a:solidFill>
                  <a:srgbClr val="139A29"/>
                </a:solidFill>
                <a:latin typeface="Arial"/>
                <a:cs typeface="Arial"/>
              </a:rPr>
              <a:t>You can filter out completed/inactive outcomes from your report to reduce page length.  This helps you focus on active outcomes.</a:t>
            </a:r>
          </a:p>
        </p:txBody>
      </p:sp>
    </p:spTree>
    <p:extLst>
      <p:ext uri="{BB962C8B-B14F-4D97-AF65-F5344CB8AC3E}">
        <p14:creationId xmlns:p14="http://schemas.microsoft.com/office/powerpoint/2010/main" val="3897477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D73880-9018-4071-8E1F-34C8E60CE007}"/>
              </a:ext>
            </a:extLst>
          </p:cNvPr>
          <p:cNvPicPr>
            <a:picLocks noChangeAspect="1"/>
          </p:cNvPicPr>
          <p:nvPr/>
        </p:nvPicPr>
        <p:blipFill>
          <a:blip r:embed="rId3"/>
          <a:stretch>
            <a:fillRect/>
          </a:stretch>
        </p:blipFill>
        <p:spPr>
          <a:xfrm>
            <a:off x="0" y="0"/>
            <a:ext cx="9144000" cy="6857999"/>
          </a:xfrm>
          <a:prstGeom prst="rect">
            <a:avLst/>
          </a:prstGeom>
        </p:spPr>
      </p:pic>
      <p:pic>
        <p:nvPicPr>
          <p:cNvPr id="11" name="Picture 10" descr="A screenshot of a social media post&#10;&#10;Description automatically generated">
            <a:extLst>
              <a:ext uri="{FF2B5EF4-FFF2-40B4-BE49-F238E27FC236}">
                <a16:creationId xmlns:a16="http://schemas.microsoft.com/office/drawing/2014/main" id="{A93F926D-5983-1C4F-A43E-15AA706C6829}"/>
              </a:ext>
            </a:extLst>
          </p:cNvPr>
          <p:cNvPicPr>
            <a:picLocks noChangeAspect="1"/>
          </p:cNvPicPr>
          <p:nvPr/>
        </p:nvPicPr>
        <p:blipFill>
          <a:blip r:embed="rId4"/>
          <a:stretch>
            <a:fillRect/>
          </a:stretch>
        </p:blipFill>
        <p:spPr>
          <a:xfrm>
            <a:off x="1788645" y="760103"/>
            <a:ext cx="7222831" cy="5373437"/>
          </a:xfrm>
          <a:prstGeom prst="rect">
            <a:avLst/>
          </a:prstGeom>
        </p:spPr>
      </p:pic>
      <p:sp>
        <p:nvSpPr>
          <p:cNvPr id="4" name="TextBox 3"/>
          <p:cNvSpPr txBox="1"/>
          <p:nvPr/>
        </p:nvSpPr>
        <p:spPr>
          <a:xfrm>
            <a:off x="281289" y="2239282"/>
            <a:ext cx="1661279" cy="1384995"/>
          </a:xfrm>
          <a:prstGeom prst="rect">
            <a:avLst/>
          </a:prstGeom>
          <a:noFill/>
        </p:spPr>
        <p:txBody>
          <a:bodyPr wrap="square" rtlCol="0">
            <a:spAutoFit/>
          </a:bodyPr>
          <a:lstStyle/>
          <a:p>
            <a:r>
              <a:rPr lang="en-US" sz="1200" b="1" dirty="0">
                <a:solidFill>
                  <a:srgbClr val="139A29"/>
                </a:solidFill>
                <a:latin typeface="Arial"/>
                <a:cs typeface="Arial"/>
              </a:rPr>
              <a:t>This is an active outcome with the method attached. There are several years of results. All results have evidence attached. </a:t>
            </a:r>
          </a:p>
        </p:txBody>
      </p:sp>
      <p:cxnSp>
        <p:nvCxnSpPr>
          <p:cNvPr id="3" name="Straight Arrow Connector 2"/>
          <p:cNvCxnSpPr>
            <a:cxnSpLocks/>
          </p:cNvCxnSpPr>
          <p:nvPr/>
        </p:nvCxnSpPr>
        <p:spPr>
          <a:xfrm flipV="1">
            <a:off x="1651246" y="2056804"/>
            <a:ext cx="666005" cy="291796"/>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7" name="Straight Arrow Connector 6"/>
          <p:cNvCxnSpPr>
            <a:cxnSpLocks/>
          </p:cNvCxnSpPr>
          <p:nvPr/>
        </p:nvCxnSpPr>
        <p:spPr>
          <a:xfrm>
            <a:off x="1795965" y="2796562"/>
            <a:ext cx="1573143" cy="304888"/>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8" name="Oval 7"/>
          <p:cNvSpPr/>
          <p:nvPr/>
        </p:nvSpPr>
        <p:spPr>
          <a:xfrm>
            <a:off x="7134985" y="4796803"/>
            <a:ext cx="1769317" cy="1262975"/>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a:off x="4844227" y="2488235"/>
            <a:ext cx="1661278" cy="636228"/>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6752611" y="2488800"/>
            <a:ext cx="2085174" cy="600164"/>
          </a:xfrm>
          <a:prstGeom prst="rect">
            <a:avLst/>
          </a:prstGeom>
          <a:noFill/>
        </p:spPr>
        <p:txBody>
          <a:bodyPr wrap="square" rtlCol="0">
            <a:spAutoFit/>
          </a:bodyPr>
          <a:lstStyle/>
          <a:p>
            <a:r>
              <a:rPr lang="en-US" sz="1100" b="1" dirty="0">
                <a:solidFill>
                  <a:srgbClr val="139A29"/>
                </a:solidFill>
                <a:latin typeface="Arial"/>
                <a:cs typeface="Arial"/>
              </a:rPr>
              <a:t>Make sure your plan has a Status of Action of last year’s improvement plan.</a:t>
            </a:r>
          </a:p>
        </p:txBody>
      </p:sp>
      <p:cxnSp>
        <p:nvCxnSpPr>
          <p:cNvPr id="14" name="Straight Arrow Connector 13"/>
          <p:cNvCxnSpPr>
            <a:cxnSpLocks/>
          </p:cNvCxnSpPr>
          <p:nvPr/>
        </p:nvCxnSpPr>
        <p:spPr>
          <a:xfrm flipV="1">
            <a:off x="5062330" y="3264463"/>
            <a:ext cx="337731" cy="94840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37" name="Rectangle 36">
            <a:extLst>
              <a:ext uri="{FF2B5EF4-FFF2-40B4-BE49-F238E27FC236}">
                <a16:creationId xmlns:a16="http://schemas.microsoft.com/office/drawing/2014/main" id="{0A6F3DA2-D6F1-419E-9BB1-1082CABA0BFD}"/>
              </a:ext>
            </a:extLst>
          </p:cNvPr>
          <p:cNvSpPr/>
          <p:nvPr/>
        </p:nvSpPr>
        <p:spPr>
          <a:xfrm>
            <a:off x="1821055" y="4354457"/>
            <a:ext cx="7190421" cy="16638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 name="TextBox 12"/>
          <p:cNvSpPr txBox="1"/>
          <p:nvPr/>
        </p:nvSpPr>
        <p:spPr>
          <a:xfrm>
            <a:off x="3885495" y="4231551"/>
            <a:ext cx="3276123" cy="430887"/>
          </a:xfrm>
          <a:prstGeom prst="rect">
            <a:avLst/>
          </a:prstGeom>
          <a:solidFill>
            <a:schemeClr val="bg1"/>
          </a:solidFill>
        </p:spPr>
        <p:txBody>
          <a:bodyPr wrap="square" rtlCol="0">
            <a:spAutoFit/>
          </a:bodyPr>
          <a:lstStyle/>
          <a:p>
            <a:r>
              <a:rPr lang="en-US" sz="1100" b="1" dirty="0">
                <a:solidFill>
                  <a:srgbClr val="139A29"/>
                </a:solidFill>
                <a:latin typeface="Arial"/>
                <a:cs typeface="Arial"/>
              </a:rPr>
              <a:t>Look to see if results have been entered for the academic year and results attached.  </a:t>
            </a:r>
          </a:p>
        </p:txBody>
      </p:sp>
      <p:cxnSp>
        <p:nvCxnSpPr>
          <p:cNvPr id="12" name="Straight Arrow Connector 11"/>
          <p:cNvCxnSpPr>
            <a:cxnSpLocks/>
          </p:cNvCxnSpPr>
          <p:nvPr/>
        </p:nvCxnSpPr>
        <p:spPr>
          <a:xfrm>
            <a:off x="7453913" y="3114359"/>
            <a:ext cx="270361" cy="68762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5" name="TextBox 4">
            <a:extLst>
              <a:ext uri="{FF2B5EF4-FFF2-40B4-BE49-F238E27FC236}">
                <a16:creationId xmlns:a16="http://schemas.microsoft.com/office/drawing/2014/main" id="{F8A37C2A-2B94-454C-8DD0-A19F5065AD6C}"/>
              </a:ext>
            </a:extLst>
          </p:cNvPr>
          <p:cNvSpPr txBox="1"/>
          <p:nvPr/>
        </p:nvSpPr>
        <p:spPr>
          <a:xfrm>
            <a:off x="586935" y="266330"/>
            <a:ext cx="8015527" cy="461665"/>
          </a:xfrm>
          <a:prstGeom prst="rect">
            <a:avLst/>
          </a:prstGeom>
          <a:noFill/>
        </p:spPr>
        <p:txBody>
          <a:bodyPr wrap="square" rtlCol="0">
            <a:spAutoFit/>
          </a:bodyPr>
          <a:lstStyle/>
          <a:p>
            <a:r>
              <a:rPr lang="en-US" sz="2400" dirty="0">
                <a:solidFill>
                  <a:srgbClr val="139A29"/>
                </a:solidFill>
                <a:latin typeface="Arial"/>
                <a:cs typeface="Arial"/>
              </a:rPr>
              <a:t>What pieces are incomplete?</a:t>
            </a:r>
          </a:p>
        </p:txBody>
      </p:sp>
      <p:sp>
        <p:nvSpPr>
          <p:cNvPr id="18" name="Oval 17">
            <a:extLst>
              <a:ext uri="{FF2B5EF4-FFF2-40B4-BE49-F238E27FC236}">
                <a16:creationId xmlns:a16="http://schemas.microsoft.com/office/drawing/2014/main" id="{0ADF5067-1BDD-4E31-9628-18BF5E75E641}"/>
              </a:ext>
            </a:extLst>
          </p:cNvPr>
          <p:cNvSpPr/>
          <p:nvPr/>
        </p:nvSpPr>
        <p:spPr>
          <a:xfrm>
            <a:off x="2449774" y="1787456"/>
            <a:ext cx="621756" cy="321277"/>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18E04A0-4489-41DC-A573-53EB76398A13}"/>
              </a:ext>
            </a:extLst>
          </p:cNvPr>
          <p:cNvSpPr/>
          <p:nvPr/>
        </p:nvSpPr>
        <p:spPr>
          <a:xfrm>
            <a:off x="7161617" y="929310"/>
            <a:ext cx="1849849" cy="1558925"/>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4534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E4D8C2-5F0C-41A4-AAFA-D0934A437266}"/>
              </a:ext>
            </a:extLst>
          </p:cNvPr>
          <p:cNvPicPr>
            <a:picLocks noChangeAspect="1"/>
          </p:cNvPicPr>
          <p:nvPr/>
        </p:nvPicPr>
        <p:blipFill>
          <a:blip r:embed="rId3"/>
          <a:stretch>
            <a:fillRect/>
          </a:stretch>
        </p:blipFill>
        <p:spPr>
          <a:xfrm>
            <a:off x="49288" y="140203"/>
            <a:ext cx="9144000" cy="6857999"/>
          </a:xfrm>
          <a:prstGeom prst="rect">
            <a:avLst/>
          </a:prstGeom>
        </p:spPr>
      </p:pic>
      <p:pic>
        <p:nvPicPr>
          <p:cNvPr id="6" name="Picture 5">
            <a:extLst>
              <a:ext uri="{FF2B5EF4-FFF2-40B4-BE49-F238E27FC236}">
                <a16:creationId xmlns:a16="http://schemas.microsoft.com/office/drawing/2014/main" id="{3A9A838D-EE3D-44ED-AAA6-83F5E6F25CDB}"/>
              </a:ext>
            </a:extLst>
          </p:cNvPr>
          <p:cNvPicPr>
            <a:picLocks noChangeAspect="1"/>
          </p:cNvPicPr>
          <p:nvPr/>
        </p:nvPicPr>
        <p:blipFill>
          <a:blip r:embed="rId4"/>
          <a:stretch>
            <a:fillRect/>
          </a:stretch>
        </p:blipFill>
        <p:spPr>
          <a:xfrm>
            <a:off x="549027" y="692128"/>
            <a:ext cx="8052168" cy="2932088"/>
          </a:xfrm>
          <a:prstGeom prst="rect">
            <a:avLst/>
          </a:prstGeom>
        </p:spPr>
      </p:pic>
      <p:sp>
        <p:nvSpPr>
          <p:cNvPr id="12" name="TextBox 11"/>
          <p:cNvSpPr txBox="1"/>
          <p:nvPr/>
        </p:nvSpPr>
        <p:spPr>
          <a:xfrm>
            <a:off x="5041571" y="2689213"/>
            <a:ext cx="2061770" cy="715581"/>
          </a:xfrm>
          <a:prstGeom prst="rect">
            <a:avLst/>
          </a:prstGeom>
          <a:noFill/>
        </p:spPr>
        <p:txBody>
          <a:bodyPr wrap="square" rtlCol="0">
            <a:spAutoFit/>
          </a:bodyPr>
          <a:lstStyle/>
          <a:p>
            <a:r>
              <a:rPr lang="en-US" sz="1350" b="1" dirty="0">
                <a:solidFill>
                  <a:srgbClr val="FF0000"/>
                </a:solidFill>
              </a:rPr>
              <a:t>Update columns 3 &amp; 4 under the “Results” option</a:t>
            </a:r>
          </a:p>
        </p:txBody>
      </p:sp>
      <p:sp>
        <p:nvSpPr>
          <p:cNvPr id="13" name="TextBox 12"/>
          <p:cNvSpPr txBox="1"/>
          <p:nvPr/>
        </p:nvSpPr>
        <p:spPr>
          <a:xfrm>
            <a:off x="1177164" y="185704"/>
            <a:ext cx="7346092" cy="415498"/>
          </a:xfrm>
          <a:prstGeom prst="rect">
            <a:avLst/>
          </a:prstGeom>
          <a:noFill/>
        </p:spPr>
        <p:txBody>
          <a:bodyPr wrap="square" rtlCol="0">
            <a:spAutoFit/>
          </a:bodyPr>
          <a:lstStyle/>
          <a:p>
            <a:r>
              <a:rPr lang="en-US" sz="2100" b="1" dirty="0"/>
              <a:t>How do I update information in my 4-column report?</a:t>
            </a:r>
          </a:p>
        </p:txBody>
      </p:sp>
      <p:cxnSp>
        <p:nvCxnSpPr>
          <p:cNvPr id="4" name="Straight Arrow Connector 3"/>
          <p:cNvCxnSpPr>
            <a:stCxn id="11" idx="1"/>
          </p:cNvCxnSpPr>
          <p:nvPr/>
        </p:nvCxnSpPr>
        <p:spPr>
          <a:xfrm flipH="1">
            <a:off x="1304210" y="2861398"/>
            <a:ext cx="931982" cy="1659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36192" y="2607482"/>
            <a:ext cx="2137719" cy="507831"/>
          </a:xfrm>
          <a:prstGeom prst="rect">
            <a:avLst/>
          </a:prstGeom>
          <a:noFill/>
        </p:spPr>
        <p:txBody>
          <a:bodyPr wrap="square" rtlCol="0">
            <a:spAutoFit/>
          </a:bodyPr>
          <a:lstStyle/>
          <a:p>
            <a:r>
              <a:rPr lang="en-US" sz="1350" b="1" dirty="0">
                <a:solidFill>
                  <a:srgbClr val="FF0000"/>
                </a:solidFill>
              </a:rPr>
              <a:t>Update columns 1 &amp; 2 under the “Plan” option</a:t>
            </a:r>
          </a:p>
        </p:txBody>
      </p:sp>
      <p:cxnSp>
        <p:nvCxnSpPr>
          <p:cNvPr id="10" name="Straight Arrow Connector 9"/>
          <p:cNvCxnSpPr>
            <a:cxnSpLocks/>
          </p:cNvCxnSpPr>
          <p:nvPr/>
        </p:nvCxnSpPr>
        <p:spPr>
          <a:xfrm flipH="1">
            <a:off x="1291281" y="3206239"/>
            <a:ext cx="3745179" cy="1190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812679" y="3301348"/>
            <a:ext cx="451022" cy="553998"/>
          </a:xfrm>
          <a:prstGeom prst="rect">
            <a:avLst/>
          </a:prstGeom>
          <a:noFill/>
        </p:spPr>
        <p:txBody>
          <a:bodyPr wrap="square" rtlCol="0">
            <a:spAutoFit/>
          </a:bodyPr>
          <a:lstStyle/>
          <a:p>
            <a:r>
              <a:rPr lang="en-US" sz="3000" b="1" dirty="0">
                <a:solidFill>
                  <a:srgbClr val="FF0000"/>
                </a:solidFill>
              </a:rPr>
              <a:t>1</a:t>
            </a:r>
          </a:p>
        </p:txBody>
      </p:sp>
      <p:sp>
        <p:nvSpPr>
          <p:cNvPr id="21" name="TextBox 20"/>
          <p:cNvSpPr txBox="1"/>
          <p:nvPr/>
        </p:nvSpPr>
        <p:spPr>
          <a:xfrm>
            <a:off x="4173377" y="3293184"/>
            <a:ext cx="447911" cy="553998"/>
          </a:xfrm>
          <a:prstGeom prst="rect">
            <a:avLst/>
          </a:prstGeom>
          <a:noFill/>
        </p:spPr>
        <p:txBody>
          <a:bodyPr wrap="square" rtlCol="0">
            <a:spAutoFit/>
          </a:bodyPr>
          <a:lstStyle/>
          <a:p>
            <a:r>
              <a:rPr lang="en-US" sz="3000" b="1" dirty="0">
                <a:solidFill>
                  <a:srgbClr val="FF0000"/>
                </a:solidFill>
              </a:rPr>
              <a:t>2</a:t>
            </a:r>
          </a:p>
        </p:txBody>
      </p:sp>
      <p:sp>
        <p:nvSpPr>
          <p:cNvPr id="22" name="TextBox 21"/>
          <p:cNvSpPr txBox="1"/>
          <p:nvPr/>
        </p:nvSpPr>
        <p:spPr>
          <a:xfrm>
            <a:off x="5880301" y="3301348"/>
            <a:ext cx="451022" cy="553998"/>
          </a:xfrm>
          <a:prstGeom prst="rect">
            <a:avLst/>
          </a:prstGeom>
          <a:noFill/>
        </p:spPr>
        <p:txBody>
          <a:bodyPr wrap="square" rtlCol="0">
            <a:spAutoFit/>
          </a:bodyPr>
          <a:lstStyle/>
          <a:p>
            <a:r>
              <a:rPr lang="en-US" sz="3000" b="1" dirty="0">
                <a:solidFill>
                  <a:srgbClr val="FF0000"/>
                </a:solidFill>
              </a:rPr>
              <a:t>3</a:t>
            </a:r>
          </a:p>
        </p:txBody>
      </p:sp>
      <p:sp>
        <p:nvSpPr>
          <p:cNvPr id="23" name="TextBox 22"/>
          <p:cNvSpPr txBox="1"/>
          <p:nvPr/>
        </p:nvSpPr>
        <p:spPr>
          <a:xfrm>
            <a:off x="7617613" y="3292204"/>
            <a:ext cx="451022" cy="553998"/>
          </a:xfrm>
          <a:prstGeom prst="rect">
            <a:avLst/>
          </a:prstGeom>
          <a:noFill/>
        </p:spPr>
        <p:txBody>
          <a:bodyPr wrap="square" rtlCol="0">
            <a:spAutoFit/>
          </a:bodyPr>
          <a:lstStyle/>
          <a:p>
            <a:r>
              <a:rPr lang="en-US" sz="3000" b="1" dirty="0">
                <a:solidFill>
                  <a:srgbClr val="FF0000"/>
                </a:solidFill>
              </a:rPr>
              <a:t>4</a:t>
            </a:r>
          </a:p>
        </p:txBody>
      </p:sp>
      <p:pic>
        <p:nvPicPr>
          <p:cNvPr id="5" name="Picture 4" descr="A screenshot of a cell phone&#10;&#10;Description automatically generated">
            <a:extLst>
              <a:ext uri="{FF2B5EF4-FFF2-40B4-BE49-F238E27FC236}">
                <a16:creationId xmlns:a16="http://schemas.microsoft.com/office/drawing/2014/main" id="{898A5240-733B-9447-9967-50883877B78B}"/>
              </a:ext>
            </a:extLst>
          </p:cNvPr>
          <p:cNvPicPr>
            <a:picLocks noChangeAspect="1"/>
          </p:cNvPicPr>
          <p:nvPr/>
        </p:nvPicPr>
        <p:blipFill>
          <a:blip r:embed="rId5"/>
          <a:stretch>
            <a:fillRect/>
          </a:stretch>
        </p:blipFill>
        <p:spPr>
          <a:xfrm>
            <a:off x="2236192" y="3728841"/>
            <a:ext cx="6711004" cy="2421915"/>
          </a:xfrm>
          <a:prstGeom prst="rect">
            <a:avLst/>
          </a:prstGeom>
        </p:spPr>
      </p:pic>
    </p:spTree>
    <p:extLst>
      <p:ext uri="{BB962C8B-B14F-4D97-AF65-F5344CB8AC3E}">
        <p14:creationId xmlns:p14="http://schemas.microsoft.com/office/powerpoint/2010/main" val="2105012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325D45-05D4-44DE-B0EE-F2DF8A630F7D}"/>
              </a:ext>
            </a:extLst>
          </p:cNvPr>
          <p:cNvPicPr>
            <a:picLocks noChangeAspect="1"/>
          </p:cNvPicPr>
          <p:nvPr/>
        </p:nvPicPr>
        <p:blipFill>
          <a:blip r:embed="rId3"/>
          <a:stretch>
            <a:fillRect/>
          </a:stretch>
        </p:blipFill>
        <p:spPr>
          <a:xfrm>
            <a:off x="0" y="0"/>
            <a:ext cx="9144000" cy="6857999"/>
          </a:xfrm>
          <a:prstGeom prst="rect">
            <a:avLst/>
          </a:prstGeom>
        </p:spPr>
      </p:pic>
      <p:sp>
        <p:nvSpPr>
          <p:cNvPr id="2" name="Text Placeholder 1"/>
          <p:cNvSpPr>
            <a:spLocks noGrp="1"/>
          </p:cNvSpPr>
          <p:nvPr>
            <p:ph type="body" sz="quarter" idx="13"/>
          </p:nvPr>
        </p:nvSpPr>
        <p:spPr>
          <a:xfrm>
            <a:off x="472440" y="1295399"/>
            <a:ext cx="8084218" cy="4016829"/>
          </a:xfrm>
        </p:spPr>
        <p:txBody>
          <a:bodyPr>
            <a:normAutofit fontScale="92500" lnSpcReduction="20000"/>
          </a:bodyPr>
          <a:lstStyle/>
          <a:p>
            <a:r>
              <a:rPr lang="en-US" sz="2800" b="1" dirty="0"/>
              <a:t>The following guidelines are only for the IE plans concerning academic degree programs, graduate certificates, student services and administrative offices.</a:t>
            </a:r>
          </a:p>
          <a:p>
            <a:endParaRPr lang="en-US" dirty="0"/>
          </a:p>
          <a:p>
            <a:endParaRPr lang="en-US" dirty="0">
              <a:solidFill>
                <a:schemeClr val="tx1"/>
              </a:solidFill>
            </a:endParaRPr>
          </a:p>
          <a:p>
            <a:r>
              <a:rPr lang="en-US" dirty="0">
                <a:solidFill>
                  <a:schemeClr val="tx1"/>
                </a:solidFill>
              </a:rPr>
              <a:t>* Separate guidelines are available for faculty entering data for courses in </a:t>
            </a:r>
            <a:r>
              <a:rPr lang="en-US" b="1" dirty="0">
                <a:solidFill>
                  <a:srgbClr val="008000"/>
                </a:solidFill>
              </a:rPr>
              <a:t>The Core</a:t>
            </a:r>
            <a:r>
              <a:rPr lang="en-US" dirty="0">
                <a:solidFill>
                  <a:schemeClr val="tx1"/>
                </a:solidFill>
              </a:rPr>
              <a:t>.  Contact </a:t>
            </a:r>
            <a:r>
              <a:rPr lang="en-US" dirty="0">
                <a:solidFill>
                  <a:schemeClr val="tx1"/>
                </a:solidFill>
                <a:hlinkClick r:id="rId4"/>
              </a:rPr>
              <a:t>core@unt.edu</a:t>
            </a:r>
            <a:r>
              <a:rPr lang="en-US" dirty="0">
                <a:solidFill>
                  <a:schemeClr val="tx1"/>
                </a:solidFill>
              </a:rPr>
              <a:t> for more information.</a:t>
            </a:r>
          </a:p>
          <a:p>
            <a:endParaRPr lang="en-US" dirty="0">
              <a:solidFill>
                <a:schemeClr val="tx1"/>
              </a:solidFill>
            </a:endParaRPr>
          </a:p>
          <a:p>
            <a:r>
              <a:rPr lang="en-US" dirty="0">
                <a:solidFill>
                  <a:schemeClr val="tx1"/>
                </a:solidFill>
              </a:rPr>
              <a:t>* Separate guidelines are available for </a:t>
            </a:r>
            <a:r>
              <a:rPr lang="en-US" b="1" dirty="0">
                <a:solidFill>
                  <a:srgbClr val="008000"/>
                </a:solidFill>
              </a:rPr>
              <a:t>Centers &amp; Institutes</a:t>
            </a:r>
            <a:r>
              <a:rPr lang="en-US" dirty="0">
                <a:solidFill>
                  <a:schemeClr val="tx1"/>
                </a:solidFill>
              </a:rPr>
              <a:t>.  Contact </a:t>
            </a:r>
            <a:r>
              <a:rPr lang="en-US" dirty="0">
                <a:solidFill>
                  <a:schemeClr val="tx1"/>
                </a:solidFill>
                <a:hlinkClick r:id="rId5"/>
              </a:rPr>
              <a:t>elizabeth.vogt@unt.edu</a:t>
            </a:r>
            <a:r>
              <a:rPr lang="en-US" dirty="0">
                <a:solidFill>
                  <a:schemeClr val="tx1"/>
                </a:solidFill>
              </a:rPr>
              <a:t> for details.</a:t>
            </a:r>
          </a:p>
        </p:txBody>
      </p:sp>
    </p:spTree>
    <p:extLst>
      <p:ext uri="{BB962C8B-B14F-4D97-AF65-F5344CB8AC3E}">
        <p14:creationId xmlns:p14="http://schemas.microsoft.com/office/powerpoint/2010/main" val="1690872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DF67C4-824E-4F3E-B2C7-3A17D45BAD9B}"/>
              </a:ext>
            </a:extLst>
          </p:cNvPr>
          <p:cNvPicPr>
            <a:picLocks noChangeAspect="1"/>
          </p:cNvPicPr>
          <p:nvPr/>
        </p:nvPicPr>
        <p:blipFill>
          <a:blip r:embed="rId3"/>
          <a:stretch>
            <a:fillRect/>
          </a:stretch>
        </p:blipFill>
        <p:spPr>
          <a:xfrm>
            <a:off x="0" y="0"/>
            <a:ext cx="9144000" cy="6857999"/>
          </a:xfrm>
          <a:prstGeom prst="rect">
            <a:avLst/>
          </a:prstGeom>
        </p:spPr>
      </p:pic>
      <p:sp>
        <p:nvSpPr>
          <p:cNvPr id="2" name="Text Placeholder 1"/>
          <p:cNvSpPr>
            <a:spLocks noGrp="1"/>
          </p:cNvSpPr>
          <p:nvPr>
            <p:ph type="body" sz="quarter" idx="13"/>
          </p:nvPr>
        </p:nvSpPr>
        <p:spPr>
          <a:xfrm>
            <a:off x="724231" y="1600199"/>
            <a:ext cx="7361238" cy="3657600"/>
          </a:xfrm>
        </p:spPr>
        <p:txBody>
          <a:bodyPr>
            <a:normAutofit/>
          </a:bodyPr>
          <a:lstStyle/>
          <a:p>
            <a:pPr algn="ctr"/>
            <a:endParaRPr lang="en-US" sz="2700" b="1" dirty="0">
              <a:solidFill>
                <a:schemeClr val="tx1"/>
              </a:solidFill>
            </a:endParaRPr>
          </a:p>
          <a:p>
            <a:pPr algn="ctr"/>
            <a:r>
              <a:rPr lang="en-US" sz="3600" b="1" dirty="0">
                <a:solidFill>
                  <a:srgbClr val="008000"/>
                </a:solidFill>
              </a:rPr>
              <a:t>How to update:</a:t>
            </a:r>
          </a:p>
          <a:p>
            <a:pPr algn="ctr"/>
            <a:r>
              <a:rPr lang="en-US" sz="2700" b="1" dirty="0">
                <a:solidFill>
                  <a:schemeClr val="tx1"/>
                </a:solidFill>
              </a:rPr>
              <a:t> </a:t>
            </a:r>
          </a:p>
          <a:p>
            <a:pPr algn="ctr"/>
            <a:r>
              <a:rPr lang="en-US" sz="2700" b="1" dirty="0">
                <a:solidFill>
                  <a:schemeClr val="tx1"/>
                </a:solidFill>
              </a:rPr>
              <a:t>Column 1 – Outcomes</a:t>
            </a:r>
          </a:p>
        </p:txBody>
      </p:sp>
    </p:spTree>
    <p:extLst>
      <p:ext uri="{BB962C8B-B14F-4D97-AF65-F5344CB8AC3E}">
        <p14:creationId xmlns:p14="http://schemas.microsoft.com/office/powerpoint/2010/main" val="24045182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A33DD0-99D5-427A-86A4-12DF3660F746}"/>
              </a:ext>
            </a:extLst>
          </p:cNvPr>
          <p:cNvPicPr>
            <a:picLocks noChangeAspect="1"/>
          </p:cNvPicPr>
          <p:nvPr/>
        </p:nvPicPr>
        <p:blipFill>
          <a:blip r:embed="rId3"/>
          <a:stretch>
            <a:fillRect/>
          </a:stretch>
        </p:blipFill>
        <p:spPr>
          <a:xfrm>
            <a:off x="0" y="0"/>
            <a:ext cx="9144000" cy="6857999"/>
          </a:xfrm>
          <a:prstGeom prst="rect">
            <a:avLst/>
          </a:prstGeom>
        </p:spPr>
      </p:pic>
      <p:pic>
        <p:nvPicPr>
          <p:cNvPr id="12" name="Picture 11">
            <a:extLst>
              <a:ext uri="{FF2B5EF4-FFF2-40B4-BE49-F238E27FC236}">
                <a16:creationId xmlns:a16="http://schemas.microsoft.com/office/drawing/2014/main" id="{5E94518C-69C5-4DFB-A21F-26DB1841F97D}"/>
              </a:ext>
            </a:extLst>
          </p:cNvPr>
          <p:cNvPicPr>
            <a:picLocks noChangeAspect="1"/>
          </p:cNvPicPr>
          <p:nvPr/>
        </p:nvPicPr>
        <p:blipFill>
          <a:blip r:embed="rId4"/>
          <a:stretch>
            <a:fillRect/>
          </a:stretch>
        </p:blipFill>
        <p:spPr>
          <a:xfrm>
            <a:off x="242283" y="2847666"/>
            <a:ext cx="8659433" cy="3153215"/>
          </a:xfrm>
          <a:prstGeom prst="rect">
            <a:avLst/>
          </a:prstGeom>
        </p:spPr>
      </p:pic>
      <p:sp>
        <p:nvSpPr>
          <p:cNvPr id="2" name="Title 1"/>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Adding or editing outcomes</a:t>
            </a:r>
          </a:p>
        </p:txBody>
      </p:sp>
      <p:sp>
        <p:nvSpPr>
          <p:cNvPr id="3" name="Content Placeholder 2"/>
          <p:cNvSpPr>
            <a:spLocks noGrp="1"/>
          </p:cNvSpPr>
          <p:nvPr>
            <p:ph idx="1"/>
          </p:nvPr>
        </p:nvSpPr>
        <p:spPr/>
        <p:txBody>
          <a:bodyPr>
            <a:normAutofit/>
          </a:bodyPr>
          <a:lstStyle/>
          <a:p>
            <a:pPr marL="0" indent="0">
              <a:buNone/>
            </a:pPr>
            <a:r>
              <a:rPr lang="en-US" sz="2400" dirty="0">
                <a:solidFill>
                  <a:srgbClr val="FF0000"/>
                </a:solidFill>
                <a:latin typeface="Arial" panose="020B0604020202020204" pitchFamily="34" charset="0"/>
                <a:cs typeface="Arial" panose="020B0604020202020204" pitchFamily="34" charset="0"/>
              </a:rPr>
              <a:t>1. </a:t>
            </a:r>
            <a:r>
              <a:rPr lang="en-US" sz="2400" dirty="0">
                <a:latin typeface="Arial" panose="020B0604020202020204" pitchFamily="34" charset="0"/>
                <a:cs typeface="Arial" panose="020B0604020202020204" pitchFamily="34" charset="0"/>
              </a:rPr>
              <a:t>Select Plans and Results </a:t>
            </a:r>
            <a:r>
              <a:rPr lang="en-US" sz="2400" dirty="0">
                <a:solidFill>
                  <a:srgbClr val="FF0000"/>
                </a:solidFill>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Click on Plan  </a:t>
            </a:r>
            <a:r>
              <a:rPr lang="en-US" sz="2400" dirty="0">
                <a:solidFill>
                  <a:srgbClr val="FF0000"/>
                </a:solidFill>
                <a:latin typeface="Arial" panose="020B0604020202020204" pitchFamily="34" charset="0"/>
                <a:cs typeface="Arial" panose="020B0604020202020204" pitchFamily="34" charset="0"/>
              </a:rPr>
              <a:t>3. </a:t>
            </a:r>
            <a:r>
              <a:rPr lang="en-US" sz="2400" dirty="0">
                <a:latin typeface="Arial" panose="020B0604020202020204" pitchFamily="34" charset="0"/>
                <a:cs typeface="Arial" panose="020B0604020202020204" pitchFamily="34" charset="0"/>
              </a:rPr>
              <a:t>Click on the arrow next to Expected outcomes to expand the selection</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179" y="4534764"/>
            <a:ext cx="374650" cy="2413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242" y="5219700"/>
            <a:ext cx="298450" cy="26670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55401" y="4453939"/>
            <a:ext cx="260350" cy="254000"/>
          </a:xfrm>
          <a:prstGeom prst="rect">
            <a:avLst/>
          </a:prstGeom>
        </p:spPr>
      </p:pic>
      <p:sp>
        <p:nvSpPr>
          <p:cNvPr id="8" name="Oval 7"/>
          <p:cNvSpPr/>
          <p:nvPr/>
        </p:nvSpPr>
        <p:spPr>
          <a:xfrm>
            <a:off x="2219822" y="4127077"/>
            <a:ext cx="268605" cy="276454"/>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quot;No&quot; Symbol 8"/>
          <p:cNvSpPr/>
          <p:nvPr/>
        </p:nvSpPr>
        <p:spPr>
          <a:xfrm>
            <a:off x="2286000" y="3798462"/>
            <a:ext cx="2059807" cy="254601"/>
          </a:xfrm>
          <a:prstGeom prst="noSmok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 name="Rectangle 3">
            <a:extLst>
              <a:ext uri="{FF2B5EF4-FFF2-40B4-BE49-F238E27FC236}">
                <a16:creationId xmlns:a16="http://schemas.microsoft.com/office/drawing/2014/main" id="{5C38225D-D109-47AA-8EC9-C41D64CA5473}"/>
              </a:ext>
            </a:extLst>
          </p:cNvPr>
          <p:cNvSpPr/>
          <p:nvPr/>
        </p:nvSpPr>
        <p:spPr>
          <a:xfrm>
            <a:off x="3445288" y="6341008"/>
            <a:ext cx="2280431" cy="369332"/>
          </a:xfrm>
          <a:prstGeom prst="rect">
            <a:avLst/>
          </a:prstGeom>
        </p:spPr>
        <p:txBody>
          <a:bodyPr wrap="none">
            <a:spAutoFit/>
          </a:bodyPr>
          <a:lstStyle/>
          <a:p>
            <a:pPr algn="ctr"/>
            <a:r>
              <a:rPr lang="en-US" b="1" dirty="0"/>
              <a:t>Column 1 – Outcomes</a:t>
            </a:r>
          </a:p>
        </p:txBody>
      </p:sp>
    </p:spTree>
    <p:extLst>
      <p:ext uri="{BB962C8B-B14F-4D97-AF65-F5344CB8AC3E}">
        <p14:creationId xmlns:p14="http://schemas.microsoft.com/office/powerpoint/2010/main" val="13793948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4B31F3-162D-4092-85BE-CEB10E92527C}"/>
              </a:ext>
            </a:extLst>
          </p:cNvPr>
          <p:cNvPicPr>
            <a:picLocks noChangeAspect="1"/>
          </p:cNvPicPr>
          <p:nvPr/>
        </p:nvPicPr>
        <p:blipFill>
          <a:blip r:embed="rId3"/>
          <a:stretch>
            <a:fillRect/>
          </a:stretch>
        </p:blipFill>
        <p:spPr>
          <a:xfrm>
            <a:off x="0" y="-1570"/>
            <a:ext cx="9144000" cy="6857999"/>
          </a:xfrm>
          <a:prstGeom prst="rect">
            <a:avLst/>
          </a:prstGeom>
        </p:spPr>
      </p:pic>
      <p:pic>
        <p:nvPicPr>
          <p:cNvPr id="12" name="Picture 11">
            <a:extLst>
              <a:ext uri="{FF2B5EF4-FFF2-40B4-BE49-F238E27FC236}">
                <a16:creationId xmlns:a16="http://schemas.microsoft.com/office/drawing/2014/main" id="{617EAAD0-610C-491C-A398-F6050D56A94F}"/>
              </a:ext>
            </a:extLst>
          </p:cNvPr>
          <p:cNvPicPr>
            <a:picLocks noChangeAspect="1"/>
          </p:cNvPicPr>
          <p:nvPr/>
        </p:nvPicPr>
        <p:blipFill>
          <a:blip r:embed="rId4"/>
          <a:stretch>
            <a:fillRect/>
          </a:stretch>
        </p:blipFill>
        <p:spPr>
          <a:xfrm>
            <a:off x="0" y="1669915"/>
            <a:ext cx="9144000" cy="2879651"/>
          </a:xfrm>
          <a:prstGeom prst="rect">
            <a:avLst/>
          </a:prstGeom>
        </p:spPr>
      </p:pic>
      <p:sp>
        <p:nvSpPr>
          <p:cNvPr id="2" name="Text Placeholder 1"/>
          <p:cNvSpPr>
            <a:spLocks noGrp="1"/>
          </p:cNvSpPr>
          <p:nvPr>
            <p:ph type="body" sz="quarter" idx="13"/>
          </p:nvPr>
        </p:nvSpPr>
        <p:spPr>
          <a:xfrm>
            <a:off x="472440" y="323850"/>
            <a:ext cx="8134350" cy="784860"/>
          </a:xfrm>
        </p:spPr>
        <p:txBody>
          <a:bodyPr>
            <a:noAutofit/>
          </a:bodyPr>
          <a:lstStyle/>
          <a:p>
            <a:pPr algn="ctr"/>
            <a:r>
              <a:rPr lang="en-US" sz="3600" b="1" dirty="0">
                <a:solidFill>
                  <a:schemeClr val="tx1"/>
                </a:solidFill>
              </a:rPr>
              <a:t>Outcomes</a:t>
            </a:r>
          </a:p>
        </p:txBody>
      </p:sp>
      <p:sp>
        <p:nvSpPr>
          <p:cNvPr id="5" name="TextBox 4"/>
          <p:cNvSpPr txBox="1"/>
          <p:nvPr/>
        </p:nvSpPr>
        <p:spPr>
          <a:xfrm>
            <a:off x="594360" y="5292090"/>
            <a:ext cx="8012430" cy="830997"/>
          </a:xfrm>
          <a:prstGeom prst="rect">
            <a:avLst/>
          </a:prstGeom>
          <a:noFill/>
        </p:spPr>
        <p:txBody>
          <a:bodyPr wrap="square" rtlCol="0">
            <a:spAutoFit/>
          </a:bodyPr>
          <a:lstStyle/>
          <a:p>
            <a:r>
              <a:rPr lang="en-US" sz="2400" dirty="0">
                <a:latin typeface="Arial"/>
                <a:cs typeface="Arial"/>
              </a:rPr>
              <a:t>Use the </a:t>
            </a:r>
            <a:r>
              <a:rPr lang="en-US" sz="2400" dirty="0">
                <a:solidFill>
                  <a:srgbClr val="008000"/>
                </a:solidFill>
                <a:latin typeface="Arial"/>
                <a:cs typeface="Arial"/>
              </a:rPr>
              <a:t>“</a:t>
            </a:r>
            <a:r>
              <a:rPr lang="en-US" sz="2400" b="1" dirty="0">
                <a:solidFill>
                  <a:srgbClr val="008000"/>
                </a:solidFill>
                <a:latin typeface="Arial"/>
                <a:cs typeface="Arial"/>
              </a:rPr>
              <a:t>+</a:t>
            </a:r>
            <a:r>
              <a:rPr lang="en-US" sz="2400" dirty="0">
                <a:solidFill>
                  <a:srgbClr val="008000"/>
                </a:solidFill>
                <a:latin typeface="Arial"/>
                <a:cs typeface="Arial"/>
              </a:rPr>
              <a:t>”</a:t>
            </a:r>
            <a:r>
              <a:rPr lang="en-US" sz="2400" dirty="0">
                <a:latin typeface="Arial"/>
                <a:cs typeface="Arial"/>
              </a:rPr>
              <a:t> sign to add new outcomes or select the pen/paper logo next to the outcome you wish to edit.</a:t>
            </a:r>
          </a:p>
        </p:txBody>
      </p:sp>
      <p:sp>
        <p:nvSpPr>
          <p:cNvPr id="6" name="Oval 5"/>
          <p:cNvSpPr/>
          <p:nvPr/>
        </p:nvSpPr>
        <p:spPr>
          <a:xfrm>
            <a:off x="8712517" y="2811780"/>
            <a:ext cx="268605" cy="276454"/>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a:off x="8341335" y="3814358"/>
            <a:ext cx="268605" cy="276454"/>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Curved Connector 8"/>
          <p:cNvCxnSpPr>
            <a:cxnSpLocks/>
          </p:cNvCxnSpPr>
          <p:nvPr/>
        </p:nvCxnSpPr>
        <p:spPr>
          <a:xfrm flipV="1">
            <a:off x="2129790" y="2950007"/>
            <a:ext cx="6419849" cy="2479244"/>
          </a:xfrm>
          <a:prstGeom prst="curvedConnector3">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 name="Curved Connector 10"/>
          <p:cNvCxnSpPr>
            <a:cxnSpLocks/>
          </p:cNvCxnSpPr>
          <p:nvPr/>
        </p:nvCxnSpPr>
        <p:spPr>
          <a:xfrm rot="5400000">
            <a:off x="7389668" y="4470580"/>
            <a:ext cx="1395816" cy="776125"/>
          </a:xfrm>
          <a:prstGeom prst="curvedConnector3">
            <a:avLst>
              <a:gd name="adj1" fmla="val 50000"/>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0" name="&quot;No&quot; Symbol 9"/>
          <p:cNvSpPr/>
          <p:nvPr/>
        </p:nvSpPr>
        <p:spPr>
          <a:xfrm>
            <a:off x="1907252" y="2478381"/>
            <a:ext cx="2059807" cy="254601"/>
          </a:xfrm>
          <a:prstGeom prst="noSmok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 name="Rectangle 12">
            <a:extLst>
              <a:ext uri="{FF2B5EF4-FFF2-40B4-BE49-F238E27FC236}">
                <a16:creationId xmlns:a16="http://schemas.microsoft.com/office/drawing/2014/main" id="{A15BBE29-9A00-49BB-9277-41021DA866FB}"/>
              </a:ext>
            </a:extLst>
          </p:cNvPr>
          <p:cNvSpPr/>
          <p:nvPr/>
        </p:nvSpPr>
        <p:spPr>
          <a:xfrm>
            <a:off x="3445288" y="6341008"/>
            <a:ext cx="2280431" cy="369332"/>
          </a:xfrm>
          <a:prstGeom prst="rect">
            <a:avLst/>
          </a:prstGeom>
        </p:spPr>
        <p:txBody>
          <a:bodyPr wrap="none">
            <a:spAutoFit/>
          </a:bodyPr>
          <a:lstStyle/>
          <a:p>
            <a:pPr algn="ctr"/>
            <a:r>
              <a:rPr lang="en-US" b="1" dirty="0"/>
              <a:t>Column 1 – Outcomes</a:t>
            </a:r>
          </a:p>
        </p:txBody>
      </p:sp>
    </p:spTree>
    <p:extLst>
      <p:ext uri="{BB962C8B-B14F-4D97-AF65-F5344CB8AC3E}">
        <p14:creationId xmlns:p14="http://schemas.microsoft.com/office/powerpoint/2010/main" val="2810179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249B68-AA42-405A-8A0C-D1A91E50AB9E}"/>
              </a:ext>
            </a:extLst>
          </p:cNvPr>
          <p:cNvPicPr>
            <a:picLocks noChangeAspect="1"/>
          </p:cNvPicPr>
          <p:nvPr/>
        </p:nvPicPr>
        <p:blipFill>
          <a:blip r:embed="rId3"/>
          <a:stretch>
            <a:fillRect/>
          </a:stretch>
        </p:blipFill>
        <p:spPr>
          <a:xfrm>
            <a:off x="0" y="0"/>
            <a:ext cx="9144000" cy="6857999"/>
          </a:xfrm>
          <a:prstGeom prst="rect">
            <a:avLst/>
          </a:prstGeom>
        </p:spPr>
      </p:pic>
      <p:pic>
        <p:nvPicPr>
          <p:cNvPr id="2" name="Picture 1"/>
          <p:cNvPicPr>
            <a:picLocks noChangeAspect="1"/>
          </p:cNvPicPr>
          <p:nvPr/>
        </p:nvPicPr>
        <p:blipFill>
          <a:blip r:embed="rId4"/>
          <a:stretch>
            <a:fillRect/>
          </a:stretch>
        </p:blipFill>
        <p:spPr>
          <a:xfrm>
            <a:off x="2776979" y="1207493"/>
            <a:ext cx="6001261" cy="4374433"/>
          </a:xfrm>
          <a:prstGeom prst="rect">
            <a:avLst/>
          </a:prstGeom>
        </p:spPr>
      </p:pic>
      <p:sp>
        <p:nvSpPr>
          <p:cNvPr id="3" name="TextBox 2"/>
          <p:cNvSpPr txBox="1"/>
          <p:nvPr/>
        </p:nvSpPr>
        <p:spPr>
          <a:xfrm>
            <a:off x="152400" y="624840"/>
            <a:ext cx="2624579" cy="5478423"/>
          </a:xfrm>
          <a:prstGeom prst="rect">
            <a:avLst/>
          </a:prstGeom>
          <a:noFill/>
        </p:spPr>
        <p:txBody>
          <a:bodyPr wrap="square" rtlCol="0">
            <a:spAutoFit/>
          </a:bodyPr>
          <a:lstStyle/>
          <a:p>
            <a:endParaRPr lang="en-US" sz="1400" dirty="0"/>
          </a:p>
          <a:p>
            <a:r>
              <a:rPr lang="en-US" sz="1400" dirty="0"/>
              <a:t>Insert a </a:t>
            </a:r>
            <a:r>
              <a:rPr lang="en-US" sz="1400" i="1" dirty="0"/>
              <a:t>short</a:t>
            </a:r>
            <a:r>
              <a:rPr lang="en-US" sz="1400" dirty="0"/>
              <a:t> name for the Outcome</a:t>
            </a:r>
          </a:p>
          <a:p>
            <a:endParaRPr lang="en-US" sz="1400" dirty="0"/>
          </a:p>
          <a:p>
            <a:r>
              <a:rPr lang="en-US" sz="1400" dirty="0"/>
              <a:t>Paste or write concise, </a:t>
            </a:r>
            <a:r>
              <a:rPr lang="en-US" sz="1400" i="1" dirty="0"/>
              <a:t>singular </a:t>
            </a:r>
            <a:r>
              <a:rPr lang="en-US" sz="1400" dirty="0"/>
              <a:t>outcome</a:t>
            </a:r>
          </a:p>
          <a:p>
            <a:endParaRPr lang="en-US" sz="1400" dirty="0"/>
          </a:p>
          <a:p>
            <a:r>
              <a:rPr lang="en-US" sz="1400" dirty="0"/>
              <a:t>For Outcome Status:</a:t>
            </a:r>
          </a:p>
          <a:p>
            <a:pPr marL="285750" indent="-285750">
              <a:buFont typeface="Arial" panose="020B0604020202020204" pitchFamily="34" charset="0"/>
              <a:buChar char="•"/>
            </a:pPr>
            <a:r>
              <a:rPr lang="en-US" sz="1400" dirty="0"/>
              <a:t>The selection of Outcome Status: </a:t>
            </a:r>
            <a:r>
              <a:rPr lang="en-US" sz="1400" b="1" dirty="0">
                <a:solidFill>
                  <a:schemeClr val="accent1">
                    <a:lumMod val="75000"/>
                  </a:schemeClr>
                </a:solidFill>
              </a:rPr>
              <a:t>Active</a:t>
            </a:r>
            <a:r>
              <a:rPr lang="en-US" sz="1400" dirty="0"/>
              <a:t> indicates that the outcome is being actively monitored for the time period identified in the schedule.  Usually no more than 5 outcomes per unit plan are active for a given year.</a:t>
            </a:r>
          </a:p>
          <a:p>
            <a:pPr marL="285750" indent="-285750">
              <a:buFont typeface="Arial" panose="020B0604020202020204" pitchFamily="34" charset="0"/>
              <a:buChar char="•"/>
            </a:pPr>
            <a:r>
              <a:rPr lang="en-US" sz="1400" b="1" dirty="0">
                <a:solidFill>
                  <a:schemeClr val="accent1">
                    <a:lumMod val="75000"/>
                  </a:schemeClr>
                </a:solidFill>
              </a:rPr>
              <a:t>Inactive</a:t>
            </a:r>
            <a:r>
              <a:rPr lang="en-US" sz="1400" dirty="0"/>
              <a:t> indicates that the outcome is defined and waiting to be monitored in the future.</a:t>
            </a:r>
          </a:p>
          <a:p>
            <a:pPr marL="285750" indent="-285750">
              <a:buFont typeface="Arial" panose="020B0604020202020204" pitchFamily="34" charset="0"/>
              <a:buChar char="•"/>
            </a:pPr>
            <a:r>
              <a:rPr lang="en-US" sz="1400" b="1" dirty="0">
                <a:solidFill>
                  <a:schemeClr val="accent1">
                    <a:lumMod val="75000"/>
                  </a:schemeClr>
                </a:solidFill>
              </a:rPr>
              <a:t>Complete</a:t>
            </a:r>
            <a:r>
              <a:rPr lang="en-US" sz="1400" dirty="0"/>
              <a:t> indicates that the outcome has been monitored and </a:t>
            </a:r>
            <a:r>
              <a:rPr lang="en-US" sz="1400" b="1" dirty="0"/>
              <a:t>will not be monitored again.</a:t>
            </a:r>
            <a:endParaRPr lang="en-US" sz="1200" dirty="0"/>
          </a:p>
        </p:txBody>
      </p:sp>
      <p:cxnSp>
        <p:nvCxnSpPr>
          <p:cNvPr id="5" name="Straight Arrow Connector 4"/>
          <p:cNvCxnSpPr/>
          <p:nvPr/>
        </p:nvCxnSpPr>
        <p:spPr>
          <a:xfrm>
            <a:off x="2091690" y="1163342"/>
            <a:ext cx="2175510" cy="119885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343150" y="1725930"/>
            <a:ext cx="1924050" cy="124745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594610" y="3394710"/>
            <a:ext cx="82235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289337" y="4244742"/>
            <a:ext cx="784204" cy="6023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3400" y="0"/>
            <a:ext cx="7696200" cy="646331"/>
          </a:xfrm>
          <a:prstGeom prst="rect">
            <a:avLst/>
          </a:prstGeom>
          <a:noFill/>
        </p:spPr>
        <p:txBody>
          <a:bodyPr wrap="square" rtlCol="0">
            <a:spAutoFit/>
          </a:bodyPr>
          <a:lstStyle/>
          <a:p>
            <a:pPr algn="ctr"/>
            <a:r>
              <a:rPr lang="en-US" sz="3600" b="1" dirty="0"/>
              <a:t>New Expected Outcomes</a:t>
            </a:r>
          </a:p>
        </p:txBody>
      </p:sp>
      <p:sp>
        <p:nvSpPr>
          <p:cNvPr id="23" name="TextBox 22"/>
          <p:cNvSpPr txBox="1"/>
          <p:nvPr/>
        </p:nvSpPr>
        <p:spPr>
          <a:xfrm>
            <a:off x="6606185" y="2594491"/>
            <a:ext cx="2123929" cy="2031325"/>
          </a:xfrm>
          <a:prstGeom prst="rect">
            <a:avLst/>
          </a:prstGeom>
          <a:noFill/>
        </p:spPr>
        <p:txBody>
          <a:bodyPr wrap="square" rtlCol="0">
            <a:spAutoFit/>
          </a:bodyPr>
          <a:lstStyle/>
          <a:p>
            <a:r>
              <a:rPr lang="en-US" sz="1400" dirty="0"/>
              <a:t>Make a selection for Outcome Type. Academic programs generally look at Student Learning Outcomes while Department and Administrative Units generally look at Administrative Outcomes. </a:t>
            </a:r>
            <a:endParaRPr lang="en-US" sz="3200" dirty="0"/>
          </a:p>
        </p:txBody>
      </p:sp>
      <p:sp>
        <p:nvSpPr>
          <p:cNvPr id="24" name="TextBox 23"/>
          <p:cNvSpPr txBox="1"/>
          <p:nvPr/>
        </p:nvSpPr>
        <p:spPr>
          <a:xfrm>
            <a:off x="6073541" y="4745255"/>
            <a:ext cx="2367815" cy="2339102"/>
          </a:xfrm>
          <a:prstGeom prst="rect">
            <a:avLst/>
          </a:prstGeom>
          <a:noFill/>
        </p:spPr>
        <p:txBody>
          <a:bodyPr wrap="square" rtlCol="0">
            <a:spAutoFit/>
          </a:bodyPr>
          <a:lstStyle/>
          <a:p>
            <a:r>
              <a:rPr lang="en-US" sz="1400" dirty="0"/>
              <a:t>Enter a start date for assessment</a:t>
            </a:r>
          </a:p>
          <a:p>
            <a:r>
              <a:rPr lang="en-US" sz="1400" dirty="0"/>
              <a:t>Leave the end date blank until assessment of the outcome is complete and will not be assessed again.</a:t>
            </a:r>
          </a:p>
          <a:p>
            <a:endParaRPr lang="en-US" sz="4800" dirty="0"/>
          </a:p>
          <a:p>
            <a:endParaRPr lang="en-US" sz="1400" dirty="0">
              <a:solidFill>
                <a:srgbClr val="139A29"/>
              </a:solidFill>
              <a:latin typeface="Arial"/>
              <a:cs typeface="Arial"/>
            </a:endParaRPr>
          </a:p>
        </p:txBody>
      </p:sp>
      <p:cxnSp>
        <p:nvCxnSpPr>
          <p:cNvPr id="30" name="Straight Arrow Connector 29"/>
          <p:cNvCxnSpPr/>
          <p:nvPr/>
        </p:nvCxnSpPr>
        <p:spPr>
          <a:xfrm flipH="1">
            <a:off x="6018899" y="2973388"/>
            <a:ext cx="565606" cy="7515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702104" y="723752"/>
            <a:ext cx="6345644" cy="461665"/>
          </a:xfrm>
          <a:prstGeom prst="rect">
            <a:avLst/>
          </a:prstGeom>
          <a:noFill/>
        </p:spPr>
        <p:txBody>
          <a:bodyPr wrap="square" rtlCol="0">
            <a:spAutoFit/>
          </a:bodyPr>
          <a:lstStyle/>
          <a:p>
            <a:r>
              <a:rPr lang="en-US" sz="2400" dirty="0">
                <a:solidFill>
                  <a:srgbClr val="139A29"/>
                </a:solidFill>
                <a:latin typeface="Arial"/>
                <a:cs typeface="Arial"/>
              </a:rPr>
              <a:t>Don’t forget to save your changes and return</a:t>
            </a:r>
          </a:p>
        </p:txBody>
      </p:sp>
      <p:sp>
        <p:nvSpPr>
          <p:cNvPr id="4" name="Oval 3"/>
          <p:cNvSpPr/>
          <p:nvPr/>
        </p:nvSpPr>
        <p:spPr>
          <a:xfrm>
            <a:off x="6873411" y="1520575"/>
            <a:ext cx="1078787" cy="73974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3440130" y="5653196"/>
            <a:ext cx="1654140" cy="523220"/>
          </a:xfrm>
          <a:prstGeom prst="rect">
            <a:avLst/>
          </a:prstGeom>
          <a:noFill/>
        </p:spPr>
        <p:txBody>
          <a:bodyPr wrap="square" rtlCol="0">
            <a:spAutoFit/>
          </a:bodyPr>
          <a:lstStyle/>
          <a:p>
            <a:r>
              <a:rPr lang="en-US" sz="1400" dirty="0">
                <a:latin typeface="Calibri" panose="020F0502020204030204" pitchFamily="34" charset="0"/>
                <a:cs typeface="Arial"/>
              </a:rPr>
              <a:t>Leave end date blank while active</a:t>
            </a:r>
          </a:p>
        </p:txBody>
      </p:sp>
      <p:cxnSp>
        <p:nvCxnSpPr>
          <p:cNvPr id="15" name="Straight Arrow Connector 14"/>
          <p:cNvCxnSpPr/>
          <p:nvPr/>
        </p:nvCxnSpPr>
        <p:spPr>
          <a:xfrm flipV="1">
            <a:off x="4109663" y="4663979"/>
            <a:ext cx="304286" cy="98921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F3D7C5D-4169-49FE-A346-F68B75DE1F14}"/>
              </a:ext>
            </a:extLst>
          </p:cNvPr>
          <p:cNvSpPr/>
          <p:nvPr/>
        </p:nvSpPr>
        <p:spPr>
          <a:xfrm>
            <a:off x="3445288" y="6341008"/>
            <a:ext cx="2280431" cy="369332"/>
          </a:xfrm>
          <a:prstGeom prst="rect">
            <a:avLst/>
          </a:prstGeom>
        </p:spPr>
        <p:txBody>
          <a:bodyPr wrap="none">
            <a:spAutoFit/>
          </a:bodyPr>
          <a:lstStyle/>
          <a:p>
            <a:pPr algn="ctr"/>
            <a:r>
              <a:rPr lang="en-US" b="1" dirty="0"/>
              <a:t>Column 1 – Outcomes</a:t>
            </a:r>
          </a:p>
        </p:txBody>
      </p:sp>
    </p:spTree>
    <p:extLst>
      <p:ext uri="{BB962C8B-B14F-4D97-AF65-F5344CB8AC3E}">
        <p14:creationId xmlns:p14="http://schemas.microsoft.com/office/powerpoint/2010/main" val="4526392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59156B-3011-43E9-BD1C-15539190832D}"/>
              </a:ext>
            </a:extLst>
          </p:cNvPr>
          <p:cNvPicPr>
            <a:picLocks noChangeAspect="1"/>
          </p:cNvPicPr>
          <p:nvPr/>
        </p:nvPicPr>
        <p:blipFill>
          <a:blip r:embed="rId3"/>
          <a:stretch>
            <a:fillRect/>
          </a:stretch>
        </p:blipFill>
        <p:spPr>
          <a:xfrm>
            <a:off x="0" y="0"/>
            <a:ext cx="9144000" cy="6857999"/>
          </a:xfrm>
          <a:prstGeom prst="rect">
            <a:avLst/>
          </a:prstGeom>
        </p:spPr>
      </p:pic>
      <p:pic>
        <p:nvPicPr>
          <p:cNvPr id="6" name="Picture 5">
            <a:extLst>
              <a:ext uri="{FF2B5EF4-FFF2-40B4-BE49-F238E27FC236}">
                <a16:creationId xmlns:a16="http://schemas.microsoft.com/office/drawing/2014/main" id="{62798788-0DE4-4649-A953-E2C28C7FBA26}"/>
              </a:ext>
            </a:extLst>
          </p:cNvPr>
          <p:cNvPicPr>
            <a:picLocks noChangeAspect="1"/>
          </p:cNvPicPr>
          <p:nvPr/>
        </p:nvPicPr>
        <p:blipFill>
          <a:blip r:embed="rId4"/>
          <a:stretch>
            <a:fillRect/>
          </a:stretch>
        </p:blipFill>
        <p:spPr>
          <a:xfrm>
            <a:off x="0" y="2095956"/>
            <a:ext cx="9144000" cy="2877311"/>
          </a:xfrm>
          <a:prstGeom prst="rect">
            <a:avLst/>
          </a:prstGeom>
        </p:spPr>
      </p:pic>
      <p:sp>
        <p:nvSpPr>
          <p:cNvPr id="2" name="TextBox 1"/>
          <p:cNvSpPr txBox="1"/>
          <p:nvPr/>
        </p:nvSpPr>
        <p:spPr>
          <a:xfrm>
            <a:off x="592183" y="226423"/>
            <a:ext cx="7707086" cy="461665"/>
          </a:xfrm>
          <a:prstGeom prst="rect">
            <a:avLst/>
          </a:prstGeom>
          <a:noFill/>
        </p:spPr>
        <p:txBody>
          <a:bodyPr wrap="square" rtlCol="0">
            <a:spAutoFit/>
          </a:bodyPr>
          <a:lstStyle/>
          <a:p>
            <a:pPr algn="ctr"/>
            <a:r>
              <a:rPr lang="en-US" sz="2400" dirty="0">
                <a:latin typeface="Arial"/>
                <a:cs typeface="Arial"/>
              </a:rPr>
              <a:t>Editing Existing Outcomes</a:t>
            </a:r>
          </a:p>
        </p:txBody>
      </p:sp>
      <p:sp>
        <p:nvSpPr>
          <p:cNvPr id="4" name="TextBox 3"/>
          <p:cNvSpPr txBox="1"/>
          <p:nvPr/>
        </p:nvSpPr>
        <p:spPr>
          <a:xfrm>
            <a:off x="696685" y="1053737"/>
            <a:ext cx="8003177" cy="830997"/>
          </a:xfrm>
          <a:prstGeom prst="rect">
            <a:avLst/>
          </a:prstGeom>
          <a:noFill/>
        </p:spPr>
        <p:txBody>
          <a:bodyPr wrap="square" rtlCol="0">
            <a:spAutoFit/>
          </a:bodyPr>
          <a:lstStyle/>
          <a:p>
            <a:r>
              <a:rPr lang="en-US" sz="1600" dirty="0">
                <a:latin typeface="Arial"/>
                <a:cs typeface="Arial"/>
              </a:rPr>
              <a:t>If you need to refine or further specify an existing outcome, Click on the (</a:t>
            </a:r>
            <a:r>
              <a:rPr lang="en-US" sz="1600" dirty="0">
                <a:solidFill>
                  <a:srgbClr val="FF0000"/>
                </a:solidFill>
                <a:latin typeface="Arial"/>
                <a:cs typeface="Arial"/>
              </a:rPr>
              <a:t>#1</a:t>
            </a:r>
            <a:r>
              <a:rPr lang="en-US" sz="1600" dirty="0">
                <a:latin typeface="Arial"/>
                <a:cs typeface="Arial"/>
              </a:rPr>
              <a:t>) Plan tab, find the particular expected outcome, and select (</a:t>
            </a:r>
            <a:r>
              <a:rPr lang="en-US" sz="1600" dirty="0">
                <a:solidFill>
                  <a:srgbClr val="FF0000"/>
                </a:solidFill>
                <a:latin typeface="Arial"/>
                <a:cs typeface="Arial"/>
              </a:rPr>
              <a:t>#2</a:t>
            </a:r>
            <a:r>
              <a:rPr lang="en-US" sz="1600" dirty="0">
                <a:latin typeface="Arial"/>
                <a:cs typeface="Arial"/>
              </a:rPr>
              <a:t>) “Edit icon” for the outcome you want to edit.</a:t>
            </a:r>
          </a:p>
        </p:txBody>
      </p:sp>
      <p:sp>
        <p:nvSpPr>
          <p:cNvPr id="5" name="TextBox 4"/>
          <p:cNvSpPr txBox="1"/>
          <p:nvPr/>
        </p:nvSpPr>
        <p:spPr>
          <a:xfrm>
            <a:off x="604641" y="4172850"/>
            <a:ext cx="461554" cy="276999"/>
          </a:xfrm>
          <a:prstGeom prst="rect">
            <a:avLst/>
          </a:prstGeom>
          <a:noFill/>
        </p:spPr>
        <p:txBody>
          <a:bodyPr wrap="square" rtlCol="0">
            <a:spAutoFit/>
          </a:bodyPr>
          <a:lstStyle/>
          <a:p>
            <a:r>
              <a:rPr lang="en-US" sz="1200" b="1" dirty="0">
                <a:solidFill>
                  <a:srgbClr val="FF0000"/>
                </a:solidFill>
                <a:latin typeface="Arial"/>
                <a:cs typeface="Arial"/>
              </a:rPr>
              <a:t>#1</a:t>
            </a:r>
          </a:p>
        </p:txBody>
      </p:sp>
      <p:sp>
        <p:nvSpPr>
          <p:cNvPr id="8" name="Oval 7"/>
          <p:cNvSpPr/>
          <p:nvPr/>
        </p:nvSpPr>
        <p:spPr>
          <a:xfrm>
            <a:off x="115068" y="4117231"/>
            <a:ext cx="496388" cy="39702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7978581" y="3692020"/>
            <a:ext cx="362545" cy="276999"/>
          </a:xfrm>
          <a:prstGeom prst="rect">
            <a:avLst/>
          </a:prstGeom>
          <a:noFill/>
        </p:spPr>
        <p:txBody>
          <a:bodyPr wrap="square" rtlCol="0">
            <a:spAutoFit/>
          </a:bodyPr>
          <a:lstStyle/>
          <a:p>
            <a:r>
              <a:rPr lang="en-US" sz="1200" b="1" dirty="0">
                <a:solidFill>
                  <a:srgbClr val="FF0000"/>
                </a:solidFill>
                <a:latin typeface="Arial"/>
                <a:cs typeface="Arial"/>
              </a:rPr>
              <a:t>#2</a:t>
            </a:r>
          </a:p>
        </p:txBody>
      </p:sp>
      <p:sp>
        <p:nvSpPr>
          <p:cNvPr id="9" name="Oval 8"/>
          <p:cNvSpPr/>
          <p:nvPr/>
        </p:nvSpPr>
        <p:spPr>
          <a:xfrm>
            <a:off x="8295930" y="3519516"/>
            <a:ext cx="352697" cy="25767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quot;No&quot; Symbol 9"/>
          <p:cNvSpPr/>
          <p:nvPr/>
        </p:nvSpPr>
        <p:spPr>
          <a:xfrm>
            <a:off x="1899455" y="2863517"/>
            <a:ext cx="923258" cy="322633"/>
          </a:xfrm>
          <a:prstGeom prst="noSmok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8DE024D8-B430-4F77-BE7A-4FF96AF2BEB1}"/>
              </a:ext>
            </a:extLst>
          </p:cNvPr>
          <p:cNvSpPr/>
          <p:nvPr/>
        </p:nvSpPr>
        <p:spPr>
          <a:xfrm>
            <a:off x="3445288" y="6341008"/>
            <a:ext cx="2280431" cy="369332"/>
          </a:xfrm>
          <a:prstGeom prst="rect">
            <a:avLst/>
          </a:prstGeom>
        </p:spPr>
        <p:txBody>
          <a:bodyPr wrap="none">
            <a:spAutoFit/>
          </a:bodyPr>
          <a:lstStyle/>
          <a:p>
            <a:pPr algn="ctr"/>
            <a:r>
              <a:rPr lang="en-US" b="1" dirty="0"/>
              <a:t>Column 1 – Outcomes</a:t>
            </a:r>
          </a:p>
        </p:txBody>
      </p:sp>
    </p:spTree>
    <p:extLst>
      <p:ext uri="{BB962C8B-B14F-4D97-AF65-F5344CB8AC3E}">
        <p14:creationId xmlns:p14="http://schemas.microsoft.com/office/powerpoint/2010/main" val="3672451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E161DE-DEC4-4C65-B052-A0434A648B21}"/>
              </a:ext>
            </a:extLst>
          </p:cNvPr>
          <p:cNvPicPr>
            <a:picLocks noChangeAspect="1"/>
          </p:cNvPicPr>
          <p:nvPr/>
        </p:nvPicPr>
        <p:blipFill>
          <a:blip r:embed="rId3"/>
          <a:stretch>
            <a:fillRect/>
          </a:stretch>
        </p:blipFill>
        <p:spPr>
          <a:xfrm>
            <a:off x="0" y="0"/>
            <a:ext cx="9144000" cy="6857999"/>
          </a:xfrm>
          <a:prstGeom prst="rect">
            <a:avLst/>
          </a:prstGeom>
        </p:spPr>
      </p:pic>
      <p:pic>
        <p:nvPicPr>
          <p:cNvPr id="12" name="Picture 11">
            <a:extLst>
              <a:ext uri="{FF2B5EF4-FFF2-40B4-BE49-F238E27FC236}">
                <a16:creationId xmlns:a16="http://schemas.microsoft.com/office/drawing/2014/main" id="{C3409390-3F63-4B75-AF6C-A815078F00E4}"/>
              </a:ext>
            </a:extLst>
          </p:cNvPr>
          <p:cNvPicPr>
            <a:picLocks noChangeAspect="1"/>
          </p:cNvPicPr>
          <p:nvPr/>
        </p:nvPicPr>
        <p:blipFill>
          <a:blip r:embed="rId4"/>
          <a:stretch>
            <a:fillRect/>
          </a:stretch>
        </p:blipFill>
        <p:spPr>
          <a:xfrm>
            <a:off x="1605963" y="2688753"/>
            <a:ext cx="6693306" cy="3422713"/>
          </a:xfrm>
          <a:prstGeom prst="rect">
            <a:avLst/>
          </a:prstGeom>
        </p:spPr>
      </p:pic>
      <p:sp>
        <p:nvSpPr>
          <p:cNvPr id="3" name="TextBox 2"/>
          <p:cNvSpPr txBox="1"/>
          <p:nvPr/>
        </p:nvSpPr>
        <p:spPr>
          <a:xfrm>
            <a:off x="624496" y="2384852"/>
            <a:ext cx="7895008" cy="369332"/>
          </a:xfrm>
          <a:prstGeom prst="rect">
            <a:avLst/>
          </a:prstGeom>
          <a:noFill/>
        </p:spPr>
        <p:txBody>
          <a:bodyPr wrap="square" rtlCol="0">
            <a:spAutoFit/>
          </a:bodyPr>
          <a:lstStyle/>
          <a:p>
            <a:r>
              <a:rPr lang="en-US" dirty="0">
                <a:solidFill>
                  <a:srgbClr val="008000"/>
                </a:solidFill>
                <a:latin typeface="Arial"/>
                <a:cs typeface="Arial"/>
              </a:rPr>
              <a:t> </a:t>
            </a:r>
            <a:r>
              <a:rPr lang="en-US" dirty="0">
                <a:solidFill>
                  <a:srgbClr val="FF0000"/>
                </a:solidFill>
                <a:latin typeface="Arial"/>
                <a:cs typeface="Arial"/>
              </a:rPr>
              <a:t>(#1) </a:t>
            </a:r>
            <a:r>
              <a:rPr lang="en-US" dirty="0">
                <a:latin typeface="Arial"/>
                <a:cs typeface="Arial"/>
              </a:rPr>
              <a:t>Edit the text and </a:t>
            </a:r>
            <a:r>
              <a:rPr lang="en-US" dirty="0">
                <a:solidFill>
                  <a:srgbClr val="FF0000"/>
                </a:solidFill>
                <a:latin typeface="Arial"/>
                <a:cs typeface="Arial"/>
              </a:rPr>
              <a:t>(#2) </a:t>
            </a:r>
            <a:r>
              <a:rPr lang="en-US" dirty="0">
                <a:latin typeface="Arial"/>
                <a:cs typeface="Arial"/>
              </a:rPr>
              <a:t>Save Changes and return. </a:t>
            </a:r>
          </a:p>
        </p:txBody>
      </p:sp>
      <p:sp>
        <p:nvSpPr>
          <p:cNvPr id="4" name="TextBox 3"/>
          <p:cNvSpPr txBox="1"/>
          <p:nvPr/>
        </p:nvSpPr>
        <p:spPr>
          <a:xfrm>
            <a:off x="592183" y="373109"/>
            <a:ext cx="7707086" cy="461665"/>
          </a:xfrm>
          <a:prstGeom prst="rect">
            <a:avLst/>
          </a:prstGeom>
          <a:noFill/>
        </p:spPr>
        <p:txBody>
          <a:bodyPr wrap="square" rtlCol="0">
            <a:spAutoFit/>
          </a:bodyPr>
          <a:lstStyle/>
          <a:p>
            <a:pPr algn="ctr"/>
            <a:r>
              <a:rPr lang="en-US" sz="2400" dirty="0">
                <a:latin typeface="Arial"/>
                <a:cs typeface="Arial"/>
              </a:rPr>
              <a:t>Editing Existing Outcomes</a:t>
            </a:r>
          </a:p>
        </p:txBody>
      </p:sp>
      <p:sp>
        <p:nvSpPr>
          <p:cNvPr id="6" name="TextBox 5"/>
          <p:cNvSpPr txBox="1"/>
          <p:nvPr/>
        </p:nvSpPr>
        <p:spPr>
          <a:xfrm>
            <a:off x="3881502" y="3768624"/>
            <a:ext cx="470263" cy="338554"/>
          </a:xfrm>
          <a:prstGeom prst="rect">
            <a:avLst/>
          </a:prstGeom>
          <a:noFill/>
        </p:spPr>
        <p:txBody>
          <a:bodyPr wrap="square" rtlCol="0">
            <a:spAutoFit/>
          </a:bodyPr>
          <a:lstStyle/>
          <a:p>
            <a:r>
              <a:rPr lang="en-US" sz="1600" b="1" dirty="0">
                <a:solidFill>
                  <a:srgbClr val="FF0000"/>
                </a:solidFill>
                <a:latin typeface="Arial"/>
                <a:cs typeface="Arial"/>
              </a:rPr>
              <a:t>#1</a:t>
            </a:r>
          </a:p>
        </p:txBody>
      </p:sp>
      <p:sp>
        <p:nvSpPr>
          <p:cNvPr id="7" name="TextBox 6"/>
          <p:cNvSpPr txBox="1"/>
          <p:nvPr/>
        </p:nvSpPr>
        <p:spPr>
          <a:xfrm>
            <a:off x="6136791" y="2773507"/>
            <a:ext cx="470263" cy="338554"/>
          </a:xfrm>
          <a:prstGeom prst="rect">
            <a:avLst/>
          </a:prstGeom>
          <a:noFill/>
        </p:spPr>
        <p:txBody>
          <a:bodyPr wrap="square" rtlCol="0">
            <a:spAutoFit/>
          </a:bodyPr>
          <a:lstStyle/>
          <a:p>
            <a:r>
              <a:rPr lang="en-US" sz="1600" b="1" dirty="0">
                <a:solidFill>
                  <a:srgbClr val="FF0000"/>
                </a:solidFill>
                <a:latin typeface="Arial"/>
                <a:cs typeface="Arial"/>
              </a:rPr>
              <a:t>#2</a:t>
            </a:r>
          </a:p>
        </p:txBody>
      </p:sp>
      <p:sp>
        <p:nvSpPr>
          <p:cNvPr id="2" name="TextBox 1"/>
          <p:cNvSpPr txBox="1"/>
          <p:nvPr/>
        </p:nvSpPr>
        <p:spPr>
          <a:xfrm>
            <a:off x="592183" y="1180589"/>
            <a:ext cx="5144473" cy="1015663"/>
          </a:xfrm>
          <a:prstGeom prst="rect">
            <a:avLst/>
          </a:prstGeom>
          <a:noFill/>
        </p:spPr>
        <p:txBody>
          <a:bodyPr wrap="square" rtlCol="0">
            <a:spAutoFit/>
          </a:bodyPr>
          <a:lstStyle/>
          <a:p>
            <a:r>
              <a:rPr lang="en-US" sz="2000" dirty="0">
                <a:latin typeface="Arial"/>
                <a:cs typeface="Arial"/>
              </a:rPr>
              <a:t>From the Sidebar under Plans and Results, select Plan, then select “edit” next to the outcome you need to change.</a:t>
            </a:r>
          </a:p>
        </p:txBody>
      </p:sp>
      <p:pic>
        <p:nvPicPr>
          <p:cNvPr id="8" name="Picture 7"/>
          <p:cNvPicPr>
            <a:picLocks noChangeAspect="1"/>
          </p:cNvPicPr>
          <p:nvPr/>
        </p:nvPicPr>
        <p:blipFill>
          <a:blip r:embed="rId5"/>
          <a:stretch>
            <a:fillRect/>
          </a:stretch>
        </p:blipFill>
        <p:spPr>
          <a:xfrm>
            <a:off x="5647566" y="1090071"/>
            <a:ext cx="1224872" cy="1068202"/>
          </a:xfrm>
          <a:prstGeom prst="rect">
            <a:avLst/>
          </a:prstGeom>
        </p:spPr>
      </p:pic>
      <p:sp>
        <p:nvSpPr>
          <p:cNvPr id="9" name="Oval 8"/>
          <p:cNvSpPr/>
          <p:nvPr/>
        </p:nvSpPr>
        <p:spPr>
          <a:xfrm>
            <a:off x="6179418" y="1555424"/>
            <a:ext cx="192505" cy="21970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415BAEC-3A25-4469-958A-C4FCD880B285}"/>
              </a:ext>
            </a:extLst>
          </p:cNvPr>
          <p:cNvSpPr/>
          <p:nvPr/>
        </p:nvSpPr>
        <p:spPr>
          <a:xfrm>
            <a:off x="3445288" y="6341008"/>
            <a:ext cx="2280431" cy="369332"/>
          </a:xfrm>
          <a:prstGeom prst="rect">
            <a:avLst/>
          </a:prstGeom>
        </p:spPr>
        <p:txBody>
          <a:bodyPr wrap="none">
            <a:spAutoFit/>
          </a:bodyPr>
          <a:lstStyle/>
          <a:p>
            <a:pPr algn="ctr"/>
            <a:r>
              <a:rPr lang="en-US" b="1" dirty="0"/>
              <a:t>Column 1 – Outcomes</a:t>
            </a:r>
          </a:p>
        </p:txBody>
      </p:sp>
    </p:spTree>
    <p:extLst>
      <p:ext uri="{BB962C8B-B14F-4D97-AF65-F5344CB8AC3E}">
        <p14:creationId xmlns:p14="http://schemas.microsoft.com/office/powerpoint/2010/main" val="25855986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0E91C6-298F-4F82-9938-1357DF1CDFC8}"/>
              </a:ext>
            </a:extLst>
          </p:cNvPr>
          <p:cNvPicPr>
            <a:picLocks noChangeAspect="1"/>
          </p:cNvPicPr>
          <p:nvPr/>
        </p:nvPicPr>
        <p:blipFill>
          <a:blip r:embed="rId3"/>
          <a:stretch>
            <a:fillRect/>
          </a:stretch>
        </p:blipFill>
        <p:spPr>
          <a:xfrm>
            <a:off x="0" y="0"/>
            <a:ext cx="9144000" cy="6857999"/>
          </a:xfrm>
          <a:prstGeom prst="rect">
            <a:avLst/>
          </a:prstGeom>
        </p:spPr>
      </p:pic>
      <p:sp>
        <p:nvSpPr>
          <p:cNvPr id="2" name="Text Placeholder 1"/>
          <p:cNvSpPr>
            <a:spLocks noGrp="1"/>
          </p:cNvSpPr>
          <p:nvPr>
            <p:ph type="body" sz="quarter" idx="13"/>
          </p:nvPr>
        </p:nvSpPr>
        <p:spPr>
          <a:xfrm>
            <a:off x="790493" y="1600199"/>
            <a:ext cx="7361238" cy="3657600"/>
          </a:xfrm>
        </p:spPr>
        <p:txBody>
          <a:bodyPr>
            <a:normAutofit/>
          </a:bodyPr>
          <a:lstStyle/>
          <a:p>
            <a:pPr algn="ctr"/>
            <a:endParaRPr lang="en-US" sz="2700" b="1" dirty="0">
              <a:solidFill>
                <a:schemeClr val="tx1"/>
              </a:solidFill>
            </a:endParaRPr>
          </a:p>
          <a:p>
            <a:pPr algn="ctr"/>
            <a:r>
              <a:rPr lang="en-US" sz="2800" b="1" dirty="0">
                <a:solidFill>
                  <a:srgbClr val="008000"/>
                </a:solidFill>
              </a:rPr>
              <a:t>How to update:</a:t>
            </a:r>
          </a:p>
          <a:p>
            <a:pPr algn="ctr"/>
            <a:r>
              <a:rPr lang="en-US" sz="2700" b="1" dirty="0">
                <a:solidFill>
                  <a:schemeClr val="tx1"/>
                </a:solidFill>
              </a:rPr>
              <a:t> </a:t>
            </a:r>
          </a:p>
          <a:p>
            <a:pPr algn="ctr"/>
            <a:r>
              <a:rPr lang="en-US" sz="2700" b="1" dirty="0">
                <a:solidFill>
                  <a:schemeClr val="tx1"/>
                </a:solidFill>
              </a:rPr>
              <a:t>Column 2 – Assessment/Criterion</a:t>
            </a:r>
          </a:p>
        </p:txBody>
      </p:sp>
    </p:spTree>
    <p:extLst>
      <p:ext uri="{BB962C8B-B14F-4D97-AF65-F5344CB8AC3E}">
        <p14:creationId xmlns:p14="http://schemas.microsoft.com/office/powerpoint/2010/main" val="19192352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17DCA2-E5B5-455A-B13D-C07D19E1CFEC}"/>
              </a:ext>
            </a:extLst>
          </p:cNvPr>
          <p:cNvPicPr>
            <a:picLocks noChangeAspect="1"/>
          </p:cNvPicPr>
          <p:nvPr/>
        </p:nvPicPr>
        <p:blipFill>
          <a:blip r:embed="rId3"/>
          <a:stretch>
            <a:fillRect/>
          </a:stretch>
        </p:blipFill>
        <p:spPr>
          <a:xfrm>
            <a:off x="0" y="0"/>
            <a:ext cx="9144000" cy="6857999"/>
          </a:xfrm>
          <a:prstGeom prst="rect">
            <a:avLst/>
          </a:prstGeom>
        </p:spPr>
      </p:pic>
      <p:pic>
        <p:nvPicPr>
          <p:cNvPr id="18" name="Picture 17">
            <a:extLst>
              <a:ext uri="{FF2B5EF4-FFF2-40B4-BE49-F238E27FC236}">
                <a16:creationId xmlns:a16="http://schemas.microsoft.com/office/drawing/2014/main" id="{E4BED00D-07EB-40D3-A484-7A388F051482}"/>
              </a:ext>
            </a:extLst>
          </p:cNvPr>
          <p:cNvPicPr>
            <a:picLocks noChangeAspect="1"/>
          </p:cNvPicPr>
          <p:nvPr/>
        </p:nvPicPr>
        <p:blipFill>
          <a:blip r:embed="rId4"/>
          <a:stretch>
            <a:fillRect/>
          </a:stretch>
        </p:blipFill>
        <p:spPr>
          <a:xfrm>
            <a:off x="367079" y="842472"/>
            <a:ext cx="8409842" cy="5365019"/>
          </a:xfrm>
          <a:prstGeom prst="rect">
            <a:avLst/>
          </a:prstGeom>
        </p:spPr>
      </p:pic>
      <p:sp>
        <p:nvSpPr>
          <p:cNvPr id="2" name="Title 1"/>
          <p:cNvSpPr>
            <a:spLocks noGrp="1"/>
          </p:cNvSpPr>
          <p:nvPr>
            <p:ph type="ctrTitle"/>
          </p:nvPr>
        </p:nvSpPr>
        <p:spPr>
          <a:xfrm>
            <a:off x="1020278" y="205374"/>
            <a:ext cx="7437922" cy="641650"/>
          </a:xfrm>
        </p:spPr>
        <p:txBody>
          <a:bodyPr>
            <a:normAutofit/>
          </a:bodyPr>
          <a:lstStyle/>
          <a:p>
            <a:r>
              <a:rPr lang="en-US" sz="3600" b="1" dirty="0"/>
              <a:t>Assessment methods</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541" y="1973513"/>
            <a:ext cx="374650" cy="241300"/>
          </a:xfrm>
          <a:prstGeom prst="rect">
            <a:avLst/>
          </a:prstGeom>
          <a:noFill/>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5510" y="2558111"/>
            <a:ext cx="298450" cy="2667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2035" y="1969428"/>
            <a:ext cx="260350" cy="25400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18307" y="2907971"/>
            <a:ext cx="222910" cy="208372"/>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1996" y="3108828"/>
            <a:ext cx="266700" cy="260350"/>
          </a:xfrm>
          <a:prstGeom prst="rect">
            <a:avLst/>
          </a:prstGeom>
        </p:spPr>
      </p:pic>
      <p:sp>
        <p:nvSpPr>
          <p:cNvPr id="11" name="Oval 10"/>
          <p:cNvSpPr/>
          <p:nvPr/>
        </p:nvSpPr>
        <p:spPr>
          <a:xfrm>
            <a:off x="2597810" y="2694404"/>
            <a:ext cx="146906" cy="15367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3012043" y="2889120"/>
            <a:ext cx="192505" cy="21970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1813157" y="1753805"/>
            <a:ext cx="192505" cy="21970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6381550" y="2348859"/>
            <a:ext cx="2945330" cy="307777"/>
          </a:xfrm>
          <a:prstGeom prst="rect">
            <a:avLst/>
          </a:prstGeom>
          <a:noFill/>
        </p:spPr>
        <p:txBody>
          <a:bodyPr wrap="square" rtlCol="0">
            <a:spAutoFit/>
          </a:bodyPr>
          <a:lstStyle/>
          <a:p>
            <a:r>
              <a:rPr lang="en-US" sz="1400" b="1" dirty="0">
                <a:solidFill>
                  <a:srgbClr val="139A29"/>
                </a:solidFill>
                <a:latin typeface="Arial"/>
                <a:cs typeface="Arial"/>
              </a:rPr>
              <a:t>Use the “+“ to add a  method. </a:t>
            </a:r>
          </a:p>
        </p:txBody>
      </p:sp>
      <p:sp>
        <p:nvSpPr>
          <p:cNvPr id="16" name="Oval 15"/>
          <p:cNvSpPr/>
          <p:nvPr/>
        </p:nvSpPr>
        <p:spPr>
          <a:xfrm>
            <a:off x="8421536" y="2669412"/>
            <a:ext cx="192505" cy="21970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5731693" y="3849036"/>
            <a:ext cx="3484345" cy="338554"/>
          </a:xfrm>
          <a:prstGeom prst="rect">
            <a:avLst/>
          </a:prstGeom>
          <a:noFill/>
        </p:spPr>
        <p:txBody>
          <a:bodyPr wrap="square" rtlCol="0">
            <a:spAutoFit/>
          </a:bodyPr>
          <a:lstStyle/>
          <a:p>
            <a:r>
              <a:rPr lang="en-US" sz="1600" dirty="0">
                <a:solidFill>
                  <a:srgbClr val="139A29"/>
                </a:solidFill>
                <a:latin typeface="Arial"/>
                <a:cs typeface="Arial"/>
              </a:rPr>
              <a:t>Existing methods can be edited</a:t>
            </a:r>
          </a:p>
        </p:txBody>
      </p:sp>
      <p:cxnSp>
        <p:nvCxnSpPr>
          <p:cNvPr id="19" name="Elbow Connector 18"/>
          <p:cNvCxnSpPr>
            <a:cxnSpLocks/>
          </p:cNvCxnSpPr>
          <p:nvPr/>
        </p:nvCxnSpPr>
        <p:spPr>
          <a:xfrm rot="5400000">
            <a:off x="7636978" y="3314165"/>
            <a:ext cx="752111" cy="317635"/>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EECF6690-65A1-4D7C-89E3-A517B1053991}"/>
              </a:ext>
            </a:extLst>
          </p:cNvPr>
          <p:cNvSpPr/>
          <p:nvPr/>
        </p:nvSpPr>
        <p:spPr>
          <a:xfrm>
            <a:off x="381000" y="820545"/>
            <a:ext cx="8409842" cy="641650"/>
          </a:xfrm>
          <a:prstGeom prst="rect">
            <a:avLst/>
          </a:prstGeom>
          <a:solidFill>
            <a:schemeClr val="bg1">
              <a:lumMod val="95000"/>
            </a:schemeClr>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 name="Subtitle 2"/>
          <p:cNvSpPr>
            <a:spLocks noGrp="1"/>
          </p:cNvSpPr>
          <p:nvPr>
            <p:ph type="subTitle" idx="1"/>
          </p:nvPr>
        </p:nvSpPr>
        <p:spPr>
          <a:xfrm>
            <a:off x="1355959" y="857668"/>
            <a:ext cx="6400800" cy="741465"/>
          </a:xfrm>
        </p:spPr>
        <p:txBody>
          <a:bodyPr>
            <a:normAutofit/>
          </a:bodyPr>
          <a:lstStyle/>
          <a:p>
            <a:r>
              <a:rPr lang="en-US" sz="1600" b="1" dirty="0">
                <a:solidFill>
                  <a:schemeClr val="tx1"/>
                </a:solidFill>
              </a:rPr>
              <a:t>Select: </a:t>
            </a:r>
            <a:r>
              <a:rPr lang="en-US" sz="1600" b="1" dirty="0">
                <a:solidFill>
                  <a:srgbClr val="FF0000"/>
                </a:solidFill>
              </a:rPr>
              <a:t>1. </a:t>
            </a:r>
            <a:r>
              <a:rPr lang="en-US" sz="1600" b="1" dirty="0">
                <a:solidFill>
                  <a:schemeClr val="tx1"/>
                </a:solidFill>
              </a:rPr>
              <a:t>Plans and Results;    </a:t>
            </a:r>
            <a:r>
              <a:rPr lang="en-US" sz="1600" b="1" dirty="0">
                <a:solidFill>
                  <a:srgbClr val="FF0000"/>
                </a:solidFill>
              </a:rPr>
              <a:t>2. </a:t>
            </a:r>
            <a:r>
              <a:rPr lang="en-US" sz="1600" b="1" dirty="0">
                <a:solidFill>
                  <a:schemeClr val="tx1"/>
                </a:solidFill>
              </a:rPr>
              <a:t>Plan;     </a:t>
            </a:r>
            <a:r>
              <a:rPr lang="en-US" sz="1600" b="1" dirty="0">
                <a:solidFill>
                  <a:srgbClr val="FF0000"/>
                </a:solidFill>
              </a:rPr>
              <a:t>3. </a:t>
            </a:r>
            <a:r>
              <a:rPr lang="en-US" sz="1600" b="1" dirty="0">
                <a:solidFill>
                  <a:schemeClr val="tx1"/>
                </a:solidFill>
              </a:rPr>
              <a:t>Expected Outcomes; </a:t>
            </a:r>
          </a:p>
          <a:p>
            <a:r>
              <a:rPr lang="en-US" sz="1600" b="1" dirty="0">
                <a:solidFill>
                  <a:srgbClr val="FF0000"/>
                </a:solidFill>
              </a:rPr>
              <a:t>4. </a:t>
            </a:r>
            <a:r>
              <a:rPr lang="en-US" sz="1600" b="1" dirty="0">
                <a:solidFill>
                  <a:schemeClr val="tx1"/>
                </a:solidFill>
              </a:rPr>
              <a:t>Select your outcome;   </a:t>
            </a:r>
            <a:r>
              <a:rPr lang="en-US" sz="1600" b="1" dirty="0">
                <a:solidFill>
                  <a:srgbClr val="FF0000"/>
                </a:solidFill>
              </a:rPr>
              <a:t>5. </a:t>
            </a:r>
            <a:r>
              <a:rPr lang="en-US" sz="1600" b="1" dirty="0">
                <a:solidFill>
                  <a:schemeClr val="tx1"/>
                </a:solidFill>
              </a:rPr>
              <a:t>All active assessment methods will populate.</a:t>
            </a:r>
          </a:p>
        </p:txBody>
      </p:sp>
      <p:sp>
        <p:nvSpPr>
          <p:cNvPr id="20" name="Rectangle 19">
            <a:extLst>
              <a:ext uri="{FF2B5EF4-FFF2-40B4-BE49-F238E27FC236}">
                <a16:creationId xmlns:a16="http://schemas.microsoft.com/office/drawing/2014/main" id="{857091C3-7C72-4D00-A5AC-AD456AA20DF5}"/>
              </a:ext>
            </a:extLst>
          </p:cNvPr>
          <p:cNvSpPr/>
          <p:nvPr/>
        </p:nvSpPr>
        <p:spPr>
          <a:xfrm>
            <a:off x="2899051" y="6341008"/>
            <a:ext cx="3372911" cy="369332"/>
          </a:xfrm>
          <a:prstGeom prst="rect">
            <a:avLst/>
          </a:prstGeom>
        </p:spPr>
        <p:txBody>
          <a:bodyPr wrap="none">
            <a:spAutoFit/>
          </a:bodyPr>
          <a:lstStyle/>
          <a:p>
            <a:pPr algn="ctr"/>
            <a:r>
              <a:rPr lang="en-US" b="1" dirty="0"/>
              <a:t>Column 2 – Assessment/Criterion</a:t>
            </a:r>
          </a:p>
        </p:txBody>
      </p:sp>
    </p:spTree>
    <p:extLst>
      <p:ext uri="{BB962C8B-B14F-4D97-AF65-F5344CB8AC3E}">
        <p14:creationId xmlns:p14="http://schemas.microsoft.com/office/powerpoint/2010/main" val="25632598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C6BBC6-89E8-4AD8-83F8-A45B3B724414}"/>
              </a:ext>
            </a:extLst>
          </p:cNvPr>
          <p:cNvPicPr>
            <a:picLocks noChangeAspect="1"/>
          </p:cNvPicPr>
          <p:nvPr/>
        </p:nvPicPr>
        <p:blipFill>
          <a:blip r:embed="rId3"/>
          <a:stretch>
            <a:fillRect/>
          </a:stretch>
        </p:blipFill>
        <p:spPr>
          <a:xfrm>
            <a:off x="0" y="0"/>
            <a:ext cx="9144000" cy="6857999"/>
          </a:xfrm>
          <a:prstGeom prst="rect">
            <a:avLst/>
          </a:prstGeom>
        </p:spPr>
      </p:pic>
      <p:pic>
        <p:nvPicPr>
          <p:cNvPr id="12" name="Picture 11">
            <a:extLst>
              <a:ext uri="{FF2B5EF4-FFF2-40B4-BE49-F238E27FC236}">
                <a16:creationId xmlns:a16="http://schemas.microsoft.com/office/drawing/2014/main" id="{359FE16B-E150-4416-B463-41D08BE0DE59}"/>
              </a:ext>
            </a:extLst>
          </p:cNvPr>
          <p:cNvPicPr>
            <a:picLocks noChangeAspect="1"/>
          </p:cNvPicPr>
          <p:nvPr/>
        </p:nvPicPr>
        <p:blipFill>
          <a:blip r:embed="rId4"/>
          <a:stretch>
            <a:fillRect/>
          </a:stretch>
        </p:blipFill>
        <p:spPr>
          <a:xfrm>
            <a:off x="-1" y="930654"/>
            <a:ext cx="9144000" cy="2895012"/>
          </a:xfrm>
          <a:prstGeom prst="rect">
            <a:avLst/>
          </a:prstGeom>
        </p:spPr>
      </p:pic>
      <p:sp>
        <p:nvSpPr>
          <p:cNvPr id="2" name="Title 1"/>
          <p:cNvSpPr txBox="1">
            <a:spLocks/>
          </p:cNvSpPr>
          <p:nvPr/>
        </p:nvSpPr>
        <p:spPr>
          <a:xfrm>
            <a:off x="154004" y="194871"/>
            <a:ext cx="7772400" cy="3809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Arial" panose="020B0604020202020204" pitchFamily="34" charset="0"/>
                <a:cs typeface="Arial" panose="020B0604020202020204" pitchFamily="34" charset="0"/>
              </a:rPr>
              <a:t>Means of Assessment</a:t>
            </a:r>
          </a:p>
        </p:txBody>
      </p:sp>
      <p:sp>
        <p:nvSpPr>
          <p:cNvPr id="5" name="TextBox 4"/>
          <p:cNvSpPr txBox="1"/>
          <p:nvPr/>
        </p:nvSpPr>
        <p:spPr>
          <a:xfrm>
            <a:off x="211755" y="3938415"/>
            <a:ext cx="8720489" cy="2677656"/>
          </a:xfrm>
          <a:prstGeom prst="rect">
            <a:avLst/>
          </a:prstGeom>
          <a:noFill/>
        </p:spPr>
        <p:txBody>
          <a:bodyPr wrap="square" rtlCol="0">
            <a:spAutoFit/>
          </a:bodyPr>
          <a:lstStyle/>
          <a:p>
            <a:r>
              <a:rPr lang="en-US" sz="1600" b="1" dirty="0">
                <a:solidFill>
                  <a:srgbClr val="C00000"/>
                </a:solidFill>
              </a:rPr>
              <a:t>2. </a:t>
            </a:r>
            <a:r>
              <a:rPr lang="en-US" sz="1600" dirty="0"/>
              <a:t>Describe how the outcome will be assessed, including  title of assessment instrument if applicable</a:t>
            </a:r>
          </a:p>
          <a:p>
            <a:endParaRPr lang="en-US" sz="1600" dirty="0"/>
          </a:p>
          <a:p>
            <a:r>
              <a:rPr lang="en-US" sz="1600" b="1" dirty="0">
                <a:solidFill>
                  <a:srgbClr val="C00000"/>
                </a:solidFill>
              </a:rPr>
              <a:t>3. </a:t>
            </a:r>
            <a:r>
              <a:rPr lang="en-US" sz="1600" dirty="0"/>
              <a:t>State the Criterion- </a:t>
            </a:r>
            <a:r>
              <a:rPr lang="en-US" sz="1600" dirty="0">
                <a:cs typeface="Times New Roman" pitchFamily="18" charset="0"/>
              </a:rPr>
              <a:t> This is a brief statement that identifies </a:t>
            </a:r>
            <a:r>
              <a:rPr lang="en-US" sz="1600" u="sng" dirty="0">
                <a:cs typeface="Times New Roman" pitchFamily="18" charset="0"/>
              </a:rPr>
              <a:t>the minimum percentage of students attaining a specific minimum performance </a:t>
            </a:r>
            <a:r>
              <a:rPr lang="en-US" sz="1600" dirty="0">
                <a:cs typeface="Times New Roman" pitchFamily="18" charset="0"/>
              </a:rPr>
              <a:t>level for success as measured on the assessment instrument for the SLO.  (70% of students will score a minimum of 8 out of 10 points from the rubric) Do not use grades or means (averages). When setting your criterion, keep in mind things you could do to improve the results should you not meet it.</a:t>
            </a:r>
          </a:p>
          <a:p>
            <a:endParaRPr lang="en-US" sz="1600" dirty="0"/>
          </a:p>
          <a:p>
            <a:r>
              <a:rPr lang="en-US" sz="1600" b="1" dirty="0"/>
              <a:t>OPTIONAL: </a:t>
            </a:r>
            <a:r>
              <a:rPr lang="en-US" sz="1600" dirty="0"/>
              <a:t>Enter the assessment schedule (will you assess annually, every long semester, etc.?)</a:t>
            </a:r>
          </a:p>
          <a:p>
            <a:endParaRPr lang="en-US" sz="2000" dirty="0">
              <a:solidFill>
                <a:srgbClr val="139A29"/>
              </a:solidFill>
              <a:latin typeface="Arial"/>
              <a:cs typeface="Arial"/>
            </a:endParaRPr>
          </a:p>
        </p:txBody>
      </p:sp>
      <p:pic>
        <p:nvPicPr>
          <p:cNvPr id="4" name="Picture 3"/>
          <p:cNvPicPr>
            <a:picLocks noChangeAspect="1"/>
          </p:cNvPicPr>
          <p:nvPr/>
        </p:nvPicPr>
        <p:blipFill>
          <a:blip r:embed="rId5"/>
          <a:stretch>
            <a:fillRect/>
          </a:stretch>
        </p:blipFill>
        <p:spPr>
          <a:xfrm>
            <a:off x="6400330" y="1850912"/>
            <a:ext cx="2141906" cy="2182129"/>
          </a:xfrm>
          <a:prstGeom prst="rect">
            <a:avLst/>
          </a:prstGeom>
        </p:spPr>
      </p:pic>
      <p:sp>
        <p:nvSpPr>
          <p:cNvPr id="6" name="TextBox 5"/>
          <p:cNvSpPr txBox="1"/>
          <p:nvPr/>
        </p:nvSpPr>
        <p:spPr>
          <a:xfrm>
            <a:off x="173939" y="950074"/>
            <a:ext cx="6488450" cy="318721"/>
          </a:xfrm>
          <a:prstGeom prst="rect">
            <a:avLst/>
          </a:prstGeom>
          <a:noFill/>
        </p:spPr>
        <p:txBody>
          <a:bodyPr wrap="square" rtlCol="0">
            <a:spAutoFit/>
          </a:bodyPr>
          <a:lstStyle/>
          <a:p>
            <a:r>
              <a:rPr lang="en-US" sz="1600" b="1" dirty="0">
                <a:solidFill>
                  <a:srgbClr val="C00000"/>
                </a:solidFill>
                <a:latin typeface="Arial"/>
                <a:cs typeface="Arial"/>
              </a:rPr>
              <a:t>1. </a:t>
            </a:r>
            <a:r>
              <a:rPr lang="en-US" sz="1600" dirty="0">
                <a:latin typeface="Arial"/>
                <a:cs typeface="Arial"/>
              </a:rPr>
              <a:t>Select a category for the method</a:t>
            </a: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9048" y="1988769"/>
            <a:ext cx="370153" cy="22716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69094" y="2390455"/>
            <a:ext cx="294868" cy="251076"/>
          </a:xfrm>
          <a:prstGeom prst="rect">
            <a:avLst/>
          </a:prstGeom>
        </p:spPr>
      </p:pic>
      <p:cxnSp>
        <p:nvCxnSpPr>
          <p:cNvPr id="10" name="Curved Connector 9"/>
          <p:cNvCxnSpPr>
            <a:cxnSpLocks/>
          </p:cNvCxnSpPr>
          <p:nvPr/>
        </p:nvCxnSpPr>
        <p:spPr>
          <a:xfrm flipV="1">
            <a:off x="4220235" y="2005253"/>
            <a:ext cx="2208143" cy="194196"/>
          </a:xfrm>
          <a:prstGeom prst="curvedConnector3">
            <a:avLst>
              <a:gd name="adj1" fmla="val 50000"/>
            </a:avLst>
          </a:prstGeom>
          <a:ln>
            <a:headEnd type="triangle"/>
            <a:tailEnd type="triangle"/>
          </a:ln>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65050" y="2887889"/>
            <a:ext cx="257225" cy="239120"/>
          </a:xfrm>
          <a:prstGeom prst="rect">
            <a:avLst/>
          </a:prstGeom>
        </p:spPr>
      </p:pic>
      <p:sp>
        <p:nvSpPr>
          <p:cNvPr id="17" name="Oval 16"/>
          <p:cNvSpPr/>
          <p:nvPr/>
        </p:nvSpPr>
        <p:spPr>
          <a:xfrm>
            <a:off x="6945152" y="817905"/>
            <a:ext cx="1531970" cy="552681"/>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5064517" y="71555"/>
            <a:ext cx="1981985" cy="1796428"/>
          </a:xfrm>
          <a:prstGeom prst="rect">
            <a:avLst/>
          </a:prstGeom>
        </p:spPr>
        <p:txBody>
          <a:bodyPr wrap="square">
            <a:spAutoFit/>
          </a:bodyPr>
          <a:lstStyle/>
          <a:p>
            <a:r>
              <a:rPr lang="en-US" sz="1200" i="1" dirty="0"/>
              <a:t>The method is automatically “active”. Uncheck the box if the method is not being used.</a:t>
            </a:r>
          </a:p>
          <a:p>
            <a:endParaRPr lang="en-US" sz="1000" i="1" dirty="0"/>
          </a:p>
          <a:p>
            <a:r>
              <a:rPr lang="en-US" sz="1200" i="1" dirty="0"/>
              <a:t> Click “</a:t>
            </a:r>
            <a:r>
              <a:rPr lang="en-US" sz="1200" b="1" dirty="0"/>
              <a:t>Save Changes</a:t>
            </a:r>
            <a:r>
              <a:rPr lang="en-US" sz="1200" i="1" dirty="0"/>
              <a:t>” when entry is complete.</a:t>
            </a:r>
          </a:p>
          <a:p>
            <a:endParaRPr lang="en-US" sz="1200" i="1" dirty="0"/>
          </a:p>
          <a:p>
            <a:endParaRPr lang="en-US" sz="1200" i="1" dirty="0"/>
          </a:p>
          <a:p>
            <a:endParaRPr lang="en-US" sz="1200" dirty="0">
              <a:solidFill>
                <a:srgbClr val="139A29"/>
              </a:solidFill>
              <a:latin typeface="Arial"/>
              <a:cs typeface="Arial"/>
            </a:endParaRPr>
          </a:p>
          <a:p>
            <a:endParaRPr lang="en-US" sz="1200" i="1" dirty="0"/>
          </a:p>
        </p:txBody>
      </p:sp>
      <p:cxnSp>
        <p:nvCxnSpPr>
          <p:cNvPr id="20" name="Curved Connector 19"/>
          <p:cNvCxnSpPr>
            <a:cxnSpLocks/>
          </p:cNvCxnSpPr>
          <p:nvPr/>
        </p:nvCxnSpPr>
        <p:spPr>
          <a:xfrm rot="10800000" flipV="1">
            <a:off x="2743673" y="486832"/>
            <a:ext cx="2320844" cy="1361742"/>
          </a:xfrm>
          <a:prstGeom prst="curvedConnector3">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8D084360-A97C-4C86-AC48-678E4D6E1A30}"/>
              </a:ext>
            </a:extLst>
          </p:cNvPr>
          <p:cNvSpPr/>
          <p:nvPr/>
        </p:nvSpPr>
        <p:spPr>
          <a:xfrm>
            <a:off x="2899051" y="6341008"/>
            <a:ext cx="3372911" cy="369332"/>
          </a:xfrm>
          <a:prstGeom prst="rect">
            <a:avLst/>
          </a:prstGeom>
        </p:spPr>
        <p:txBody>
          <a:bodyPr wrap="none">
            <a:spAutoFit/>
          </a:bodyPr>
          <a:lstStyle/>
          <a:p>
            <a:pPr algn="ctr"/>
            <a:r>
              <a:rPr lang="en-US" b="1" dirty="0"/>
              <a:t>Column 2 – Assessment/Criterion</a:t>
            </a:r>
          </a:p>
        </p:txBody>
      </p:sp>
    </p:spTree>
    <p:extLst>
      <p:ext uri="{BB962C8B-B14F-4D97-AF65-F5344CB8AC3E}">
        <p14:creationId xmlns:p14="http://schemas.microsoft.com/office/powerpoint/2010/main" val="626892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09AC895-AB2E-4BF7-9086-EC7B70F7AFC8}"/>
              </a:ext>
            </a:extLst>
          </p:cNvPr>
          <p:cNvPicPr>
            <a:picLocks noChangeAspect="1"/>
          </p:cNvPicPr>
          <p:nvPr/>
        </p:nvPicPr>
        <p:blipFill>
          <a:blip r:embed="rId3"/>
          <a:stretch>
            <a:fillRect/>
          </a:stretch>
        </p:blipFill>
        <p:spPr>
          <a:xfrm>
            <a:off x="0" y="0"/>
            <a:ext cx="9144000" cy="6857999"/>
          </a:xfrm>
          <a:prstGeom prst="rect">
            <a:avLst/>
          </a:prstGeom>
        </p:spPr>
      </p:pic>
      <p:pic>
        <p:nvPicPr>
          <p:cNvPr id="22" name="Picture 21">
            <a:extLst>
              <a:ext uri="{FF2B5EF4-FFF2-40B4-BE49-F238E27FC236}">
                <a16:creationId xmlns:a16="http://schemas.microsoft.com/office/drawing/2014/main" id="{D9C1E4DC-343F-4501-8B09-CFE7F8096DF6}"/>
              </a:ext>
            </a:extLst>
          </p:cNvPr>
          <p:cNvPicPr>
            <a:picLocks noChangeAspect="1"/>
          </p:cNvPicPr>
          <p:nvPr/>
        </p:nvPicPr>
        <p:blipFill>
          <a:blip r:embed="rId4"/>
          <a:stretch>
            <a:fillRect/>
          </a:stretch>
        </p:blipFill>
        <p:spPr>
          <a:xfrm>
            <a:off x="702596" y="1129799"/>
            <a:ext cx="7797041" cy="4974086"/>
          </a:xfrm>
          <a:prstGeom prst="rect">
            <a:avLst/>
          </a:prstGeom>
        </p:spPr>
      </p:pic>
      <p:sp>
        <p:nvSpPr>
          <p:cNvPr id="2" name="Title 1"/>
          <p:cNvSpPr txBox="1">
            <a:spLocks/>
          </p:cNvSpPr>
          <p:nvPr/>
        </p:nvSpPr>
        <p:spPr>
          <a:xfrm>
            <a:off x="-130630" y="274638"/>
            <a:ext cx="9414329" cy="121698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a:t>Add documentation </a:t>
            </a:r>
            <a:r>
              <a:rPr lang="en-US" sz="2400" dirty="0"/>
              <a:t>(grading rubric, instructions for the assignment, example test questions, etc.) to Means of Assessment: Part One</a:t>
            </a:r>
          </a:p>
        </p:txBody>
      </p:sp>
      <p:sp>
        <p:nvSpPr>
          <p:cNvPr id="4" name="Oval 3"/>
          <p:cNvSpPr/>
          <p:nvPr/>
        </p:nvSpPr>
        <p:spPr>
          <a:xfrm>
            <a:off x="573684" y="2189342"/>
            <a:ext cx="1401683" cy="21970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2000013" y="1939193"/>
            <a:ext cx="192505" cy="21970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a:off x="784451" y="2665421"/>
            <a:ext cx="456939" cy="21970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a:off x="2402902" y="2169181"/>
            <a:ext cx="192505" cy="21970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a:off x="3159090" y="2996038"/>
            <a:ext cx="192505" cy="21970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8144325" y="4181761"/>
            <a:ext cx="192505" cy="21970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506" y="2143596"/>
            <a:ext cx="420575" cy="27087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587" y="2630595"/>
            <a:ext cx="284836" cy="254534"/>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8804" y="1741545"/>
            <a:ext cx="260350" cy="25400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28880" y="2415523"/>
            <a:ext cx="292100" cy="273050"/>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67849" y="3212258"/>
            <a:ext cx="266700" cy="260350"/>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20042" y="4257143"/>
            <a:ext cx="324283" cy="289360"/>
          </a:xfrm>
          <a:prstGeom prst="rect">
            <a:avLst/>
          </a:prstGeom>
        </p:spPr>
      </p:pic>
      <p:sp>
        <p:nvSpPr>
          <p:cNvPr id="16" name="TextBox 15"/>
          <p:cNvSpPr txBox="1"/>
          <p:nvPr/>
        </p:nvSpPr>
        <p:spPr>
          <a:xfrm>
            <a:off x="770919" y="5587191"/>
            <a:ext cx="7728718" cy="584775"/>
          </a:xfrm>
          <a:prstGeom prst="rect">
            <a:avLst/>
          </a:prstGeom>
          <a:solidFill>
            <a:schemeClr val="bg1"/>
          </a:solidFill>
        </p:spPr>
        <p:txBody>
          <a:bodyPr wrap="square" rtlCol="0">
            <a:spAutoFit/>
          </a:bodyPr>
          <a:lstStyle/>
          <a:p>
            <a:r>
              <a:rPr lang="en-US" sz="1600" dirty="0">
                <a:solidFill>
                  <a:srgbClr val="FF0000"/>
                </a:solidFill>
                <a:latin typeface="Arial"/>
                <a:cs typeface="Arial"/>
              </a:rPr>
              <a:t>1. </a:t>
            </a:r>
            <a:r>
              <a:rPr lang="en-US" sz="1600" dirty="0">
                <a:latin typeface="Arial"/>
                <a:cs typeface="Arial"/>
              </a:rPr>
              <a:t>Plan and Results; </a:t>
            </a:r>
            <a:r>
              <a:rPr lang="en-US" sz="1600" dirty="0">
                <a:solidFill>
                  <a:srgbClr val="FF0000"/>
                </a:solidFill>
                <a:latin typeface="Arial"/>
                <a:cs typeface="Arial"/>
              </a:rPr>
              <a:t>2. </a:t>
            </a:r>
            <a:r>
              <a:rPr lang="en-US" sz="1600" dirty="0">
                <a:latin typeface="Arial"/>
                <a:cs typeface="Arial"/>
              </a:rPr>
              <a:t>Plan; </a:t>
            </a:r>
            <a:r>
              <a:rPr lang="en-US" sz="1600" dirty="0">
                <a:solidFill>
                  <a:srgbClr val="FF0000"/>
                </a:solidFill>
                <a:latin typeface="Arial"/>
                <a:cs typeface="Arial"/>
              </a:rPr>
              <a:t>3. </a:t>
            </a:r>
            <a:r>
              <a:rPr lang="en-US" sz="1600" dirty="0">
                <a:latin typeface="Arial"/>
                <a:cs typeface="Arial"/>
              </a:rPr>
              <a:t>Expected Outcomes; </a:t>
            </a:r>
            <a:r>
              <a:rPr lang="en-US" sz="1600" dirty="0">
                <a:solidFill>
                  <a:srgbClr val="FF0000"/>
                </a:solidFill>
                <a:latin typeface="Arial"/>
                <a:cs typeface="Arial"/>
              </a:rPr>
              <a:t>4. </a:t>
            </a:r>
            <a:r>
              <a:rPr lang="en-US" sz="1600" dirty="0">
                <a:latin typeface="Arial"/>
                <a:cs typeface="Arial"/>
              </a:rPr>
              <a:t>Select Outcome;  </a:t>
            </a:r>
            <a:r>
              <a:rPr lang="en-US" sz="1600" dirty="0">
                <a:solidFill>
                  <a:srgbClr val="FF0000"/>
                </a:solidFill>
                <a:latin typeface="Arial"/>
                <a:cs typeface="Arial"/>
              </a:rPr>
              <a:t>5. </a:t>
            </a:r>
            <a:r>
              <a:rPr lang="en-US" sz="1600" dirty="0">
                <a:latin typeface="Arial"/>
                <a:cs typeface="Arial"/>
              </a:rPr>
              <a:t>Select Method; </a:t>
            </a:r>
            <a:r>
              <a:rPr lang="en-US" sz="1600" dirty="0">
                <a:solidFill>
                  <a:srgbClr val="FF0000"/>
                </a:solidFill>
                <a:latin typeface="Arial"/>
                <a:cs typeface="Arial"/>
              </a:rPr>
              <a:t>6. </a:t>
            </a:r>
            <a:r>
              <a:rPr lang="en-US" sz="1600" dirty="0">
                <a:latin typeface="Arial"/>
                <a:cs typeface="Arial"/>
              </a:rPr>
              <a:t>Click on the wrench next related documents.</a:t>
            </a:r>
          </a:p>
        </p:txBody>
      </p:sp>
      <p:sp>
        <p:nvSpPr>
          <p:cNvPr id="18" name="Rectangle 17">
            <a:extLst>
              <a:ext uri="{FF2B5EF4-FFF2-40B4-BE49-F238E27FC236}">
                <a16:creationId xmlns:a16="http://schemas.microsoft.com/office/drawing/2014/main" id="{1FDA9812-F469-45F2-A679-E14884567D00}"/>
              </a:ext>
            </a:extLst>
          </p:cNvPr>
          <p:cNvSpPr/>
          <p:nvPr/>
        </p:nvSpPr>
        <p:spPr>
          <a:xfrm>
            <a:off x="2899051" y="6341008"/>
            <a:ext cx="3372911" cy="369332"/>
          </a:xfrm>
          <a:prstGeom prst="rect">
            <a:avLst/>
          </a:prstGeom>
        </p:spPr>
        <p:txBody>
          <a:bodyPr wrap="none">
            <a:spAutoFit/>
          </a:bodyPr>
          <a:lstStyle/>
          <a:p>
            <a:pPr algn="ctr"/>
            <a:r>
              <a:rPr lang="en-US" b="1" dirty="0"/>
              <a:t>Column 2 – Assessment/Criterion</a:t>
            </a:r>
          </a:p>
        </p:txBody>
      </p:sp>
    </p:spTree>
    <p:extLst>
      <p:ext uri="{BB962C8B-B14F-4D97-AF65-F5344CB8AC3E}">
        <p14:creationId xmlns:p14="http://schemas.microsoft.com/office/powerpoint/2010/main" val="677321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FDABEA-C375-4C19-8884-5052F9E3CE73}"/>
              </a:ext>
            </a:extLst>
          </p:cNvPr>
          <p:cNvPicPr>
            <a:picLocks noChangeAspect="1"/>
          </p:cNvPicPr>
          <p:nvPr/>
        </p:nvPicPr>
        <p:blipFill>
          <a:blip r:embed="rId3"/>
          <a:stretch>
            <a:fillRect/>
          </a:stretch>
        </p:blipFill>
        <p:spPr>
          <a:xfrm>
            <a:off x="0" y="0"/>
            <a:ext cx="9144000" cy="6857999"/>
          </a:xfrm>
          <a:prstGeom prst="rect">
            <a:avLst/>
          </a:prstGeom>
        </p:spPr>
      </p:pic>
      <p:sp>
        <p:nvSpPr>
          <p:cNvPr id="2" name="Text Placeholder 1"/>
          <p:cNvSpPr>
            <a:spLocks noGrp="1"/>
          </p:cNvSpPr>
          <p:nvPr>
            <p:ph type="body" sz="quarter" idx="10"/>
          </p:nvPr>
        </p:nvSpPr>
        <p:spPr>
          <a:xfrm>
            <a:off x="472442" y="1446246"/>
            <a:ext cx="4905102" cy="3870548"/>
          </a:xfrm>
        </p:spPr>
        <p:txBody>
          <a:bodyPr>
            <a:normAutofit/>
          </a:bodyPr>
          <a:lstStyle/>
          <a:p>
            <a:pPr marL="0" indent="0"/>
            <a:r>
              <a:rPr lang="en-US" b="1" dirty="0"/>
              <a:t>Five different components of effectiveness plans in Improve:</a:t>
            </a:r>
          </a:p>
          <a:p>
            <a:pPr marL="0" indent="0"/>
            <a:endParaRPr lang="en-US" dirty="0"/>
          </a:p>
          <a:p>
            <a:pPr lvl="1">
              <a:buFontTx/>
              <a:buChar char="•"/>
            </a:pPr>
            <a:r>
              <a:rPr lang="en-US" sz="2000" dirty="0">
                <a:latin typeface="Arial" panose="020B0604020202020204" pitchFamily="34" charset="0"/>
                <a:cs typeface="Arial" panose="020B0604020202020204" pitchFamily="34" charset="0"/>
              </a:rPr>
              <a:t>Expected outcomes (SLOs/AOs)</a:t>
            </a:r>
          </a:p>
          <a:p>
            <a:pPr lvl="1">
              <a:buFontTx/>
              <a:buChar char="•"/>
            </a:pPr>
            <a:r>
              <a:rPr lang="en-US" sz="2000" dirty="0">
                <a:latin typeface="Arial" panose="020B0604020202020204" pitchFamily="34" charset="0"/>
                <a:cs typeface="Arial" panose="020B0604020202020204" pitchFamily="34" charset="0"/>
              </a:rPr>
              <a:t>Assessment methods</a:t>
            </a:r>
          </a:p>
          <a:p>
            <a:pPr lvl="1">
              <a:buFontTx/>
              <a:buChar char="•"/>
            </a:pPr>
            <a:r>
              <a:rPr lang="en-US" sz="2000" dirty="0">
                <a:latin typeface="Arial" panose="020B0604020202020204" pitchFamily="34" charset="0"/>
                <a:cs typeface="Arial" panose="020B0604020202020204" pitchFamily="34" charset="0"/>
              </a:rPr>
              <a:t>Criterion for success (target)</a:t>
            </a:r>
          </a:p>
          <a:p>
            <a:pPr lvl="1">
              <a:buFontTx/>
              <a:buChar char="•"/>
            </a:pPr>
            <a:r>
              <a:rPr lang="en-US" sz="2000" dirty="0">
                <a:latin typeface="Arial" panose="020B0604020202020204" pitchFamily="34" charset="0"/>
                <a:cs typeface="Arial" panose="020B0604020202020204" pitchFamily="34" charset="0"/>
              </a:rPr>
              <a:t>Data results/analysis with evidence</a:t>
            </a:r>
          </a:p>
          <a:p>
            <a:pPr lvl="1">
              <a:buFontTx/>
              <a:buChar char="•"/>
            </a:pPr>
            <a:r>
              <a:rPr lang="en-US" sz="2000" dirty="0">
                <a:latin typeface="Arial" panose="020B0604020202020204" pitchFamily="34" charset="0"/>
                <a:cs typeface="Arial" panose="020B0604020202020204" pitchFamily="34" charset="0"/>
              </a:rPr>
              <a:t>Use of Results &amp; Status of Action for seeking improvement</a:t>
            </a:r>
          </a:p>
          <a:p>
            <a:pPr marL="0" indent="0"/>
            <a:endParaRPr lang="en-US" dirty="0"/>
          </a:p>
          <a:p>
            <a:pPr marL="457200" lvl="1" indent="0">
              <a:buNone/>
            </a:pPr>
            <a:endParaRPr lang="en-US" dirty="0"/>
          </a:p>
          <a:p>
            <a:pPr lvl="1">
              <a:buFontTx/>
              <a:buChar char="•"/>
            </a:pPr>
            <a:endParaRPr lang="en-US" dirty="0"/>
          </a:p>
          <a:p>
            <a:pPr lvl="1">
              <a:buFontTx/>
              <a:buChar char="•"/>
            </a:pPr>
            <a:endParaRPr lang="en-US" dirty="0"/>
          </a:p>
          <a:p>
            <a:pPr>
              <a:buFontTx/>
              <a:buChar char="•"/>
            </a:pPr>
            <a:endParaRPr lang="en-US" dirty="0"/>
          </a:p>
          <a:p>
            <a:pPr>
              <a:buFontTx/>
              <a:buChar char="•"/>
            </a:pPr>
            <a:endParaRPr lang="en-US" dirty="0"/>
          </a:p>
        </p:txBody>
      </p:sp>
      <p:sp>
        <p:nvSpPr>
          <p:cNvPr id="3" name="TextBox 2"/>
          <p:cNvSpPr txBox="1"/>
          <p:nvPr/>
        </p:nvSpPr>
        <p:spPr>
          <a:xfrm>
            <a:off x="465662" y="601128"/>
            <a:ext cx="8032968" cy="646331"/>
          </a:xfrm>
          <a:prstGeom prst="rect">
            <a:avLst/>
          </a:prstGeom>
          <a:noFill/>
        </p:spPr>
        <p:txBody>
          <a:bodyPr wrap="none" rtlCol="0">
            <a:spAutoFit/>
          </a:bodyPr>
          <a:lstStyle/>
          <a:p>
            <a:r>
              <a:rPr lang="en-US" sz="3600" b="1" dirty="0">
                <a:latin typeface="Arial" panose="020B0604020202020204" pitchFamily="34" charset="0"/>
                <a:cs typeface="Arial" panose="020B0604020202020204" pitchFamily="34" charset="0"/>
              </a:rPr>
              <a:t>Components of Effectiveness Plans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0512" y="1442491"/>
            <a:ext cx="3146646" cy="3815308"/>
          </a:xfrm>
          <a:prstGeom prst="rect">
            <a:avLst/>
          </a:prstGeom>
        </p:spPr>
      </p:pic>
      <p:sp>
        <p:nvSpPr>
          <p:cNvPr id="5" name="TextBox 4"/>
          <p:cNvSpPr txBox="1"/>
          <p:nvPr/>
        </p:nvSpPr>
        <p:spPr>
          <a:xfrm>
            <a:off x="5117690" y="5316794"/>
            <a:ext cx="3886200" cy="461665"/>
          </a:xfrm>
          <a:prstGeom prst="rect">
            <a:avLst/>
          </a:prstGeom>
          <a:noFill/>
        </p:spPr>
        <p:txBody>
          <a:bodyPr wrap="square" rtlCol="0">
            <a:spAutoFit/>
          </a:bodyPr>
          <a:lstStyle/>
          <a:p>
            <a:r>
              <a:rPr lang="en-US" sz="2400" dirty="0">
                <a:solidFill>
                  <a:srgbClr val="139A29"/>
                </a:solidFill>
                <a:latin typeface="Arial"/>
                <a:cs typeface="Arial"/>
              </a:rPr>
              <a:t>This is </a:t>
            </a:r>
            <a:r>
              <a:rPr lang="en-US" sz="2400" b="1" dirty="0">
                <a:solidFill>
                  <a:srgbClr val="139A29"/>
                </a:solidFill>
                <a:latin typeface="Arial"/>
                <a:cs typeface="Arial"/>
              </a:rPr>
              <a:t>NOT</a:t>
            </a:r>
            <a:r>
              <a:rPr lang="en-US" sz="2400" dirty="0">
                <a:solidFill>
                  <a:srgbClr val="139A29"/>
                </a:solidFill>
                <a:latin typeface="Arial"/>
                <a:cs typeface="Arial"/>
              </a:rPr>
              <a:t> our approach!</a:t>
            </a:r>
          </a:p>
        </p:txBody>
      </p:sp>
    </p:spTree>
    <p:extLst>
      <p:ext uri="{BB962C8B-B14F-4D97-AF65-F5344CB8AC3E}">
        <p14:creationId xmlns:p14="http://schemas.microsoft.com/office/powerpoint/2010/main" val="873422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524705-26D4-45EF-B93F-B34DCC2E7656}"/>
              </a:ext>
            </a:extLst>
          </p:cNvPr>
          <p:cNvPicPr>
            <a:picLocks noChangeAspect="1"/>
          </p:cNvPicPr>
          <p:nvPr/>
        </p:nvPicPr>
        <p:blipFill>
          <a:blip r:embed="rId3"/>
          <a:stretch>
            <a:fillRect/>
          </a:stretch>
        </p:blipFill>
        <p:spPr>
          <a:xfrm>
            <a:off x="0" y="0"/>
            <a:ext cx="9144000" cy="6857999"/>
          </a:xfrm>
          <a:prstGeom prst="rect">
            <a:avLst/>
          </a:prstGeom>
        </p:spPr>
      </p:pic>
      <p:sp>
        <p:nvSpPr>
          <p:cNvPr id="2" name="Title 1"/>
          <p:cNvSpPr>
            <a:spLocks noGrp="1"/>
          </p:cNvSpPr>
          <p:nvPr>
            <p:ph type="title"/>
          </p:nvPr>
        </p:nvSpPr>
        <p:spPr>
          <a:xfrm>
            <a:off x="284205" y="101384"/>
            <a:ext cx="8729166" cy="549875"/>
          </a:xfrm>
        </p:spPr>
        <p:txBody>
          <a:bodyPr>
            <a:noAutofit/>
          </a:bodyPr>
          <a:lstStyle/>
          <a:p>
            <a:r>
              <a:rPr lang="en-US" sz="2400" b="1" dirty="0"/>
              <a:t>Add documentation to methods</a:t>
            </a:r>
          </a:p>
        </p:txBody>
      </p:sp>
      <p:sp>
        <p:nvSpPr>
          <p:cNvPr id="9" name="TextBox 8"/>
          <p:cNvSpPr txBox="1"/>
          <p:nvPr/>
        </p:nvSpPr>
        <p:spPr>
          <a:xfrm>
            <a:off x="541382" y="837398"/>
            <a:ext cx="7399460" cy="830997"/>
          </a:xfrm>
          <a:prstGeom prst="rect">
            <a:avLst/>
          </a:prstGeom>
          <a:noFill/>
        </p:spPr>
        <p:txBody>
          <a:bodyPr wrap="square" rtlCol="0">
            <a:spAutoFit/>
          </a:bodyPr>
          <a:lstStyle/>
          <a:p>
            <a:r>
              <a:rPr lang="en-US" sz="1600" dirty="0">
                <a:latin typeface="Arial"/>
                <a:cs typeface="Arial"/>
              </a:rPr>
              <a:t>If the document has already been uploaded, it should appear in your repository. Locate the document and </a:t>
            </a:r>
            <a:r>
              <a:rPr lang="en-US" sz="1600" dirty="0">
                <a:solidFill>
                  <a:schemeClr val="tx1">
                    <a:lumMod val="95000"/>
                    <a:lumOff val="5000"/>
                  </a:schemeClr>
                </a:solidFill>
                <a:latin typeface="Arial"/>
                <a:cs typeface="Arial"/>
              </a:rPr>
              <a:t>Select “Relate Document”</a:t>
            </a:r>
          </a:p>
          <a:p>
            <a:r>
              <a:rPr lang="en-US" sz="1600" dirty="0">
                <a:latin typeface="Arial"/>
                <a:cs typeface="Arial"/>
              </a:rPr>
              <a:t>.</a:t>
            </a:r>
          </a:p>
        </p:txBody>
      </p:sp>
      <p:grpSp>
        <p:nvGrpSpPr>
          <p:cNvPr id="6" name="Group 5">
            <a:extLst>
              <a:ext uri="{FF2B5EF4-FFF2-40B4-BE49-F238E27FC236}">
                <a16:creationId xmlns:a16="http://schemas.microsoft.com/office/drawing/2014/main" id="{51B4109C-C54A-42AC-899A-47334644AFE9}"/>
              </a:ext>
            </a:extLst>
          </p:cNvPr>
          <p:cNvGrpSpPr/>
          <p:nvPr/>
        </p:nvGrpSpPr>
        <p:grpSpPr>
          <a:xfrm>
            <a:off x="466725" y="1410141"/>
            <a:ext cx="8210550" cy="4486275"/>
            <a:chOff x="284205" y="1422173"/>
            <a:chExt cx="8210550" cy="4486275"/>
          </a:xfrm>
        </p:grpSpPr>
        <p:pic>
          <p:nvPicPr>
            <p:cNvPr id="12" name="Picture 11"/>
            <p:cNvPicPr>
              <a:picLocks noChangeAspect="1"/>
            </p:cNvPicPr>
            <p:nvPr/>
          </p:nvPicPr>
          <p:blipFill>
            <a:blip r:embed="rId4"/>
            <a:stretch>
              <a:fillRect/>
            </a:stretch>
          </p:blipFill>
          <p:spPr>
            <a:xfrm>
              <a:off x="284205" y="1422173"/>
              <a:ext cx="8210550" cy="4486275"/>
            </a:xfrm>
            <a:prstGeom prst="rect">
              <a:avLst/>
            </a:prstGeom>
          </p:spPr>
        </p:pic>
        <p:sp>
          <p:nvSpPr>
            <p:cNvPr id="5" name="TextBox 4"/>
            <p:cNvSpPr txBox="1"/>
            <p:nvPr/>
          </p:nvSpPr>
          <p:spPr>
            <a:xfrm>
              <a:off x="4763260" y="4262979"/>
              <a:ext cx="3645243" cy="738664"/>
            </a:xfrm>
            <a:prstGeom prst="rect">
              <a:avLst/>
            </a:prstGeom>
            <a:noFill/>
          </p:spPr>
          <p:txBody>
            <a:bodyPr wrap="square" rtlCol="0">
              <a:spAutoFit/>
            </a:bodyPr>
            <a:lstStyle/>
            <a:p>
              <a:endParaRPr lang="en-US" sz="1400" dirty="0">
                <a:solidFill>
                  <a:schemeClr val="tx1">
                    <a:lumMod val="95000"/>
                    <a:lumOff val="5000"/>
                  </a:schemeClr>
                </a:solidFill>
                <a:latin typeface="Arial"/>
                <a:cs typeface="Arial"/>
              </a:endParaRPr>
            </a:p>
            <a:p>
              <a:r>
                <a:rPr lang="en-US" sz="1400" dirty="0">
                  <a:solidFill>
                    <a:schemeClr val="tx1">
                      <a:lumMod val="95000"/>
                      <a:lumOff val="5000"/>
                    </a:schemeClr>
                  </a:solidFill>
                  <a:latin typeface="Arial"/>
                  <a:cs typeface="Arial"/>
                </a:rPr>
                <a:t>If you have not uploaded the document before, use the </a:t>
              </a:r>
              <a:r>
                <a:rPr lang="en-US" sz="1400" dirty="0">
                  <a:solidFill>
                    <a:srgbClr val="008000"/>
                  </a:solidFill>
                  <a:latin typeface="Arial"/>
                  <a:cs typeface="Arial"/>
                </a:rPr>
                <a:t>”+“ </a:t>
              </a:r>
              <a:r>
                <a:rPr lang="en-US" sz="1400" dirty="0">
                  <a:solidFill>
                    <a:schemeClr val="tx1">
                      <a:lumMod val="95000"/>
                      <a:lumOff val="5000"/>
                    </a:schemeClr>
                  </a:solidFill>
                  <a:latin typeface="Arial"/>
                  <a:cs typeface="Arial"/>
                </a:rPr>
                <a:t>to add a new document.</a:t>
              </a:r>
            </a:p>
          </p:txBody>
        </p:sp>
        <p:sp>
          <p:nvSpPr>
            <p:cNvPr id="14" name="Oval 13"/>
            <p:cNvSpPr/>
            <p:nvPr/>
          </p:nvSpPr>
          <p:spPr>
            <a:xfrm>
              <a:off x="1858769" y="4491878"/>
              <a:ext cx="1401683" cy="21970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7" name="Curved Connector 16"/>
            <p:cNvCxnSpPr/>
            <p:nvPr/>
          </p:nvCxnSpPr>
          <p:spPr>
            <a:xfrm rot="16200000" flipV="1">
              <a:off x="3624021" y="3720994"/>
              <a:ext cx="1600200" cy="678281"/>
            </a:xfrm>
            <a:prstGeom prst="curvedConnector3">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3740577" y="2885054"/>
              <a:ext cx="563066" cy="21970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26DF9926-7001-4779-9765-0FC409B24879}"/>
              </a:ext>
            </a:extLst>
          </p:cNvPr>
          <p:cNvSpPr/>
          <p:nvPr/>
        </p:nvSpPr>
        <p:spPr>
          <a:xfrm>
            <a:off x="2899051" y="6341008"/>
            <a:ext cx="3372911" cy="369332"/>
          </a:xfrm>
          <a:prstGeom prst="rect">
            <a:avLst/>
          </a:prstGeom>
        </p:spPr>
        <p:txBody>
          <a:bodyPr wrap="none">
            <a:spAutoFit/>
          </a:bodyPr>
          <a:lstStyle/>
          <a:p>
            <a:pPr algn="ctr"/>
            <a:r>
              <a:rPr lang="en-US" b="1" dirty="0"/>
              <a:t>Column 2 – Assessment/Criterion</a:t>
            </a:r>
          </a:p>
        </p:txBody>
      </p:sp>
      <p:sp>
        <p:nvSpPr>
          <p:cNvPr id="3" name="TextBox 2"/>
          <p:cNvSpPr txBox="1"/>
          <p:nvPr/>
        </p:nvSpPr>
        <p:spPr>
          <a:xfrm>
            <a:off x="-6058" y="1824754"/>
            <a:ext cx="7858309" cy="461665"/>
          </a:xfrm>
          <a:prstGeom prst="rect">
            <a:avLst/>
          </a:prstGeom>
          <a:noFill/>
        </p:spPr>
        <p:txBody>
          <a:bodyPr wrap="square" rtlCol="0">
            <a:spAutoFit/>
          </a:bodyPr>
          <a:lstStyle/>
          <a:p>
            <a:pPr algn="ctr"/>
            <a:r>
              <a:rPr lang="en-US" sz="2400" dirty="0">
                <a:solidFill>
                  <a:srgbClr val="FF0000"/>
                </a:solidFill>
                <a:latin typeface="Arial"/>
                <a:cs typeface="Arial"/>
              </a:rPr>
              <a:t>*** PDF is the preferred document type***</a:t>
            </a:r>
          </a:p>
        </p:txBody>
      </p:sp>
    </p:spTree>
    <p:extLst>
      <p:ext uri="{BB962C8B-B14F-4D97-AF65-F5344CB8AC3E}">
        <p14:creationId xmlns:p14="http://schemas.microsoft.com/office/powerpoint/2010/main" val="4932267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2750B5-D577-4C5F-9B0C-580B39ED098C}"/>
              </a:ext>
            </a:extLst>
          </p:cNvPr>
          <p:cNvPicPr>
            <a:picLocks noChangeAspect="1"/>
          </p:cNvPicPr>
          <p:nvPr/>
        </p:nvPicPr>
        <p:blipFill>
          <a:blip r:embed="rId3"/>
          <a:stretch>
            <a:fillRect/>
          </a:stretch>
        </p:blipFill>
        <p:spPr>
          <a:xfrm>
            <a:off x="0" y="0"/>
            <a:ext cx="9144000" cy="6857999"/>
          </a:xfrm>
          <a:prstGeom prst="rect">
            <a:avLst/>
          </a:prstGeom>
        </p:spPr>
      </p:pic>
      <p:pic>
        <p:nvPicPr>
          <p:cNvPr id="2" name="Picture 1"/>
          <p:cNvPicPr>
            <a:picLocks noChangeAspect="1"/>
          </p:cNvPicPr>
          <p:nvPr/>
        </p:nvPicPr>
        <p:blipFill>
          <a:blip r:embed="rId4"/>
          <a:stretch>
            <a:fillRect/>
          </a:stretch>
        </p:blipFill>
        <p:spPr>
          <a:xfrm>
            <a:off x="227357" y="1240490"/>
            <a:ext cx="6547504" cy="3541888"/>
          </a:xfrm>
          <a:prstGeom prst="rect">
            <a:avLst/>
          </a:prstGeom>
        </p:spPr>
      </p:pic>
      <p:sp>
        <p:nvSpPr>
          <p:cNvPr id="8" name="TextBox 7"/>
          <p:cNvSpPr txBox="1"/>
          <p:nvPr/>
        </p:nvSpPr>
        <p:spPr>
          <a:xfrm>
            <a:off x="6774861" y="1322173"/>
            <a:ext cx="2369139" cy="2862322"/>
          </a:xfrm>
          <a:prstGeom prst="rect">
            <a:avLst/>
          </a:prstGeom>
          <a:noFill/>
        </p:spPr>
        <p:txBody>
          <a:bodyPr wrap="square" rtlCol="0">
            <a:spAutoFit/>
          </a:bodyPr>
          <a:lstStyle/>
          <a:p>
            <a:pPr marL="457200" indent="-457200">
              <a:buAutoNum type="arabicPeriod"/>
            </a:pPr>
            <a:r>
              <a:rPr lang="en-US" dirty="0">
                <a:latin typeface="Arial"/>
                <a:cs typeface="Arial"/>
              </a:rPr>
              <a:t>Select a folder. If General is the only option, select General</a:t>
            </a:r>
          </a:p>
          <a:p>
            <a:pPr marL="457200" indent="-457200">
              <a:buAutoNum type="arabicPeriod"/>
            </a:pPr>
            <a:r>
              <a:rPr lang="en-US" dirty="0">
                <a:latin typeface="Arial"/>
                <a:cs typeface="Arial"/>
              </a:rPr>
              <a:t>Browse for your documentation &amp; include a short description</a:t>
            </a:r>
          </a:p>
          <a:p>
            <a:pPr marL="457200" indent="-457200">
              <a:buFontTx/>
              <a:buAutoNum type="arabicPeriod"/>
            </a:pPr>
            <a:r>
              <a:rPr lang="en-US" dirty="0">
                <a:latin typeface="Arial"/>
                <a:cs typeface="Arial"/>
              </a:rPr>
              <a:t>Save and relate the document</a:t>
            </a:r>
          </a:p>
        </p:txBody>
      </p:sp>
      <p:sp>
        <p:nvSpPr>
          <p:cNvPr id="5" name="Title 1"/>
          <p:cNvSpPr>
            <a:spLocks noGrp="1"/>
          </p:cNvSpPr>
          <p:nvPr>
            <p:ph type="title"/>
          </p:nvPr>
        </p:nvSpPr>
        <p:spPr>
          <a:xfrm>
            <a:off x="407773" y="123568"/>
            <a:ext cx="8279027" cy="914400"/>
          </a:xfrm>
        </p:spPr>
        <p:txBody>
          <a:bodyPr>
            <a:noAutofit/>
          </a:bodyPr>
          <a:lstStyle/>
          <a:p>
            <a:r>
              <a:rPr lang="en-US" sz="2400" b="1" dirty="0"/>
              <a:t>Add documentation to methods - Part Two</a:t>
            </a:r>
          </a:p>
        </p:txBody>
      </p:sp>
      <p:cxnSp>
        <p:nvCxnSpPr>
          <p:cNvPr id="3" name="Straight Arrow Connector 2"/>
          <p:cNvCxnSpPr/>
          <p:nvPr/>
        </p:nvCxnSpPr>
        <p:spPr>
          <a:xfrm flipH="1">
            <a:off x="5774636" y="1679713"/>
            <a:ext cx="1083364" cy="5061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a:off x="4353340" y="2738745"/>
            <a:ext cx="2421521" cy="3223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9981" y="2078136"/>
            <a:ext cx="374650" cy="241300"/>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1884" y="2878084"/>
            <a:ext cx="298450" cy="266700"/>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2023" y="1563086"/>
            <a:ext cx="260350" cy="254000"/>
          </a:xfrm>
          <a:prstGeom prst="rect">
            <a:avLst/>
          </a:prstGeom>
        </p:spPr>
      </p:pic>
      <p:sp>
        <p:nvSpPr>
          <p:cNvPr id="21" name="TextBox 20"/>
          <p:cNvSpPr txBox="1"/>
          <p:nvPr/>
        </p:nvSpPr>
        <p:spPr>
          <a:xfrm>
            <a:off x="516834" y="5307496"/>
            <a:ext cx="8049650" cy="707886"/>
          </a:xfrm>
          <a:prstGeom prst="rect">
            <a:avLst/>
          </a:prstGeom>
          <a:noFill/>
        </p:spPr>
        <p:txBody>
          <a:bodyPr wrap="square" rtlCol="0">
            <a:spAutoFit/>
          </a:bodyPr>
          <a:lstStyle/>
          <a:p>
            <a:r>
              <a:rPr lang="en-US" sz="2000" dirty="0">
                <a:latin typeface="Arial"/>
                <a:cs typeface="Arial"/>
              </a:rPr>
              <a:t>You can relate URLs if you have one (webpage) but we prefer PDFs of evidence to URLs as websites change often.</a:t>
            </a:r>
          </a:p>
        </p:txBody>
      </p:sp>
      <p:sp>
        <p:nvSpPr>
          <p:cNvPr id="14" name="Rectangle 13">
            <a:extLst>
              <a:ext uri="{FF2B5EF4-FFF2-40B4-BE49-F238E27FC236}">
                <a16:creationId xmlns:a16="http://schemas.microsoft.com/office/drawing/2014/main" id="{2AF328F6-2113-44DD-B621-7719B27E5C4F}"/>
              </a:ext>
            </a:extLst>
          </p:cNvPr>
          <p:cNvSpPr/>
          <p:nvPr/>
        </p:nvSpPr>
        <p:spPr>
          <a:xfrm>
            <a:off x="2899051" y="6341008"/>
            <a:ext cx="3372911" cy="369332"/>
          </a:xfrm>
          <a:prstGeom prst="rect">
            <a:avLst/>
          </a:prstGeom>
        </p:spPr>
        <p:txBody>
          <a:bodyPr wrap="none">
            <a:spAutoFit/>
          </a:bodyPr>
          <a:lstStyle/>
          <a:p>
            <a:pPr algn="ctr"/>
            <a:r>
              <a:rPr lang="en-US" b="1" dirty="0"/>
              <a:t>Column 2 – Assessment/Criterion</a:t>
            </a:r>
          </a:p>
        </p:txBody>
      </p:sp>
    </p:spTree>
    <p:extLst>
      <p:ext uri="{BB962C8B-B14F-4D97-AF65-F5344CB8AC3E}">
        <p14:creationId xmlns:p14="http://schemas.microsoft.com/office/powerpoint/2010/main" val="7069579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1F2BB1-154A-4F29-9C60-ABFB7C05509A}"/>
              </a:ext>
            </a:extLst>
          </p:cNvPr>
          <p:cNvPicPr>
            <a:picLocks noChangeAspect="1"/>
          </p:cNvPicPr>
          <p:nvPr/>
        </p:nvPicPr>
        <p:blipFill>
          <a:blip r:embed="rId3"/>
          <a:stretch>
            <a:fillRect/>
          </a:stretch>
        </p:blipFill>
        <p:spPr>
          <a:xfrm>
            <a:off x="0" y="0"/>
            <a:ext cx="9144000" cy="6857999"/>
          </a:xfrm>
          <a:prstGeom prst="rect">
            <a:avLst/>
          </a:prstGeom>
        </p:spPr>
      </p:pic>
      <p:sp>
        <p:nvSpPr>
          <p:cNvPr id="2" name="Title 1"/>
          <p:cNvSpPr>
            <a:spLocks noGrp="1"/>
          </p:cNvSpPr>
          <p:nvPr>
            <p:ph type="title"/>
          </p:nvPr>
        </p:nvSpPr>
        <p:spPr>
          <a:xfrm>
            <a:off x="457200" y="4191000"/>
            <a:ext cx="8229600" cy="1066800"/>
          </a:xfrm>
        </p:spPr>
        <p:txBody>
          <a:bodyPr>
            <a:normAutofit fontScale="90000"/>
          </a:bodyPr>
          <a:lstStyle/>
          <a:p>
            <a:r>
              <a:rPr lang="en-US" sz="3600" dirty="0"/>
              <a:t>How to update Column 3 -</a:t>
            </a:r>
            <a:br>
              <a:rPr lang="en-US" sz="3600" dirty="0"/>
            </a:br>
            <a:r>
              <a:rPr lang="en-US" sz="3600" dirty="0"/>
              <a:t>Results &amp; Evidence</a:t>
            </a:r>
          </a:p>
        </p:txBody>
      </p:sp>
      <p:pic>
        <p:nvPicPr>
          <p:cNvPr id="4" name="Picture 3" descr="UNT_eagle_double_1_Md_355.gif"/>
          <p:cNvPicPr>
            <a:picLocks noChangeAspect="1"/>
          </p:cNvPicPr>
          <p:nvPr/>
        </p:nvPicPr>
        <p:blipFill>
          <a:blip r:embed="rId4" cstate="print"/>
          <a:stretch>
            <a:fillRect/>
          </a:stretch>
        </p:blipFill>
        <p:spPr>
          <a:xfrm>
            <a:off x="1752600" y="1524000"/>
            <a:ext cx="5791200" cy="2495550"/>
          </a:xfrm>
          <a:prstGeom prst="rect">
            <a:avLst/>
          </a:prstGeom>
        </p:spPr>
      </p:pic>
    </p:spTree>
    <p:extLst>
      <p:ext uri="{BB962C8B-B14F-4D97-AF65-F5344CB8AC3E}">
        <p14:creationId xmlns:p14="http://schemas.microsoft.com/office/powerpoint/2010/main" val="28381037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A7A618-5AC9-4E2F-A1D9-45EE1DE17393}"/>
              </a:ext>
            </a:extLst>
          </p:cNvPr>
          <p:cNvPicPr>
            <a:picLocks noChangeAspect="1"/>
          </p:cNvPicPr>
          <p:nvPr/>
        </p:nvPicPr>
        <p:blipFill>
          <a:blip r:embed="rId3"/>
          <a:stretch>
            <a:fillRect/>
          </a:stretch>
        </p:blipFill>
        <p:spPr>
          <a:xfrm>
            <a:off x="0" y="-72524"/>
            <a:ext cx="9144000" cy="6857999"/>
          </a:xfrm>
          <a:prstGeom prst="rect">
            <a:avLst/>
          </a:prstGeom>
        </p:spPr>
      </p:pic>
      <p:pic>
        <p:nvPicPr>
          <p:cNvPr id="13" name="Picture 12">
            <a:extLst>
              <a:ext uri="{FF2B5EF4-FFF2-40B4-BE49-F238E27FC236}">
                <a16:creationId xmlns:a16="http://schemas.microsoft.com/office/drawing/2014/main" id="{20D07555-895C-400F-AC0D-C9884B773202}"/>
              </a:ext>
            </a:extLst>
          </p:cNvPr>
          <p:cNvPicPr>
            <a:picLocks noChangeAspect="1"/>
          </p:cNvPicPr>
          <p:nvPr/>
        </p:nvPicPr>
        <p:blipFill rotWithShape="1">
          <a:blip r:embed="rId4"/>
          <a:srcRect t="11645"/>
          <a:stretch/>
        </p:blipFill>
        <p:spPr>
          <a:xfrm>
            <a:off x="0" y="1688124"/>
            <a:ext cx="8697133" cy="4298160"/>
          </a:xfrm>
          <a:prstGeom prst="rect">
            <a:avLst/>
          </a:prstGeom>
        </p:spPr>
      </p:pic>
      <p:sp>
        <p:nvSpPr>
          <p:cNvPr id="2" name="Title 1"/>
          <p:cNvSpPr>
            <a:spLocks noGrp="1"/>
          </p:cNvSpPr>
          <p:nvPr>
            <p:ph type="title"/>
          </p:nvPr>
        </p:nvSpPr>
        <p:spPr>
          <a:xfrm>
            <a:off x="457200" y="216888"/>
            <a:ext cx="8229600" cy="613951"/>
          </a:xfrm>
        </p:spPr>
        <p:txBody>
          <a:bodyPr>
            <a:normAutofit/>
          </a:bodyPr>
          <a:lstStyle/>
          <a:p>
            <a:r>
              <a:rPr lang="en-US" sz="3200" dirty="0"/>
              <a:t>Results Entry</a:t>
            </a:r>
          </a:p>
        </p:txBody>
      </p:sp>
      <p:sp>
        <p:nvSpPr>
          <p:cNvPr id="6" name="TextBox 5"/>
          <p:cNvSpPr txBox="1"/>
          <p:nvPr/>
        </p:nvSpPr>
        <p:spPr>
          <a:xfrm>
            <a:off x="681895" y="909467"/>
            <a:ext cx="8090034" cy="1077218"/>
          </a:xfrm>
          <a:prstGeom prst="rect">
            <a:avLst/>
          </a:prstGeom>
          <a:noFill/>
        </p:spPr>
        <p:txBody>
          <a:bodyPr wrap="square" rtlCol="0">
            <a:spAutoFit/>
          </a:bodyPr>
          <a:lstStyle/>
          <a:p>
            <a:r>
              <a:rPr lang="en-US" sz="2000" b="1" dirty="0">
                <a:solidFill>
                  <a:srgbClr val="FF0000"/>
                </a:solidFill>
                <a:latin typeface="Arial"/>
                <a:cs typeface="Arial"/>
              </a:rPr>
              <a:t>1</a:t>
            </a:r>
            <a:r>
              <a:rPr lang="en-US" sz="2000" dirty="0">
                <a:solidFill>
                  <a:srgbClr val="FF0000"/>
                </a:solidFill>
                <a:latin typeface="Arial"/>
                <a:cs typeface="Arial"/>
              </a:rPr>
              <a:t>. </a:t>
            </a:r>
            <a:r>
              <a:rPr lang="en-US" sz="2000" dirty="0">
                <a:latin typeface="Arial"/>
                <a:cs typeface="Arial"/>
              </a:rPr>
              <a:t>Plans and Results; </a:t>
            </a:r>
            <a:r>
              <a:rPr lang="en-US" sz="2000" b="1" dirty="0">
                <a:solidFill>
                  <a:srgbClr val="FF0000"/>
                </a:solidFill>
                <a:latin typeface="Arial"/>
                <a:cs typeface="Arial"/>
              </a:rPr>
              <a:t>2. </a:t>
            </a:r>
            <a:r>
              <a:rPr lang="en-US" sz="2000" dirty="0">
                <a:latin typeface="Arial"/>
                <a:cs typeface="Arial"/>
              </a:rPr>
              <a:t>Results; </a:t>
            </a:r>
            <a:r>
              <a:rPr lang="en-US" sz="2000" b="1" dirty="0">
                <a:solidFill>
                  <a:srgbClr val="FF0000"/>
                </a:solidFill>
                <a:latin typeface="Arial"/>
                <a:cs typeface="Arial"/>
              </a:rPr>
              <a:t>3</a:t>
            </a:r>
            <a:r>
              <a:rPr lang="en-US" sz="2000" dirty="0">
                <a:solidFill>
                  <a:srgbClr val="FF0000"/>
                </a:solidFill>
                <a:latin typeface="Arial"/>
                <a:cs typeface="Arial"/>
              </a:rPr>
              <a:t>. </a:t>
            </a:r>
            <a:r>
              <a:rPr lang="en-US" sz="2000" dirty="0">
                <a:latin typeface="Arial"/>
                <a:cs typeface="Arial"/>
              </a:rPr>
              <a:t>Select Outcome; </a:t>
            </a:r>
            <a:r>
              <a:rPr lang="en-US" sz="2000" b="1" dirty="0">
                <a:solidFill>
                  <a:srgbClr val="FF0000"/>
                </a:solidFill>
                <a:latin typeface="Arial"/>
                <a:cs typeface="Arial"/>
              </a:rPr>
              <a:t>4</a:t>
            </a:r>
            <a:r>
              <a:rPr lang="en-US" sz="2000" dirty="0">
                <a:solidFill>
                  <a:srgbClr val="FF0000"/>
                </a:solidFill>
                <a:latin typeface="Arial"/>
                <a:cs typeface="Arial"/>
              </a:rPr>
              <a:t>. </a:t>
            </a:r>
            <a:r>
              <a:rPr lang="en-US" sz="2000" dirty="0">
                <a:latin typeface="Arial"/>
                <a:cs typeface="Arial"/>
              </a:rPr>
              <a:t>Select Method; </a:t>
            </a:r>
            <a:r>
              <a:rPr lang="en-US" sz="2000" b="1" dirty="0">
                <a:solidFill>
                  <a:srgbClr val="FF0000"/>
                </a:solidFill>
                <a:latin typeface="Arial"/>
                <a:cs typeface="Arial"/>
              </a:rPr>
              <a:t>5</a:t>
            </a:r>
            <a:r>
              <a:rPr lang="en-US" sz="2000" dirty="0">
                <a:solidFill>
                  <a:srgbClr val="FF0000"/>
                </a:solidFill>
                <a:latin typeface="Arial"/>
                <a:cs typeface="Arial"/>
              </a:rPr>
              <a:t>. </a:t>
            </a:r>
            <a:r>
              <a:rPr lang="en-US" sz="2000" dirty="0">
                <a:latin typeface="Arial"/>
                <a:cs typeface="Arial"/>
              </a:rPr>
              <a:t>Add Result.</a:t>
            </a:r>
          </a:p>
          <a:p>
            <a:endParaRPr lang="en-US" sz="2400" dirty="0">
              <a:solidFill>
                <a:srgbClr val="139A29"/>
              </a:solidFill>
              <a:latin typeface="Arial"/>
              <a:cs typeface="Arial"/>
            </a:endParaRPr>
          </a:p>
        </p:txBody>
      </p:sp>
      <p:pic>
        <p:nvPicPr>
          <p:cNvPr id="7" name="Picture 6"/>
          <p:cNvPicPr>
            <a:picLocks noChangeAspect="1"/>
          </p:cNvPicPr>
          <p:nvPr/>
        </p:nvPicPr>
        <p:blipFill>
          <a:blip r:embed="rId5"/>
          <a:stretch>
            <a:fillRect/>
          </a:stretch>
        </p:blipFill>
        <p:spPr>
          <a:xfrm>
            <a:off x="7509605" y="1799389"/>
            <a:ext cx="1066800" cy="54292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0995" y="2267088"/>
            <a:ext cx="374650" cy="2413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670" y="3089776"/>
            <a:ext cx="298450" cy="26670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5295" y="1688124"/>
            <a:ext cx="260350" cy="25400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53028" y="1994439"/>
            <a:ext cx="292100" cy="273050"/>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76255" y="1878017"/>
            <a:ext cx="266700" cy="260350"/>
          </a:xfrm>
          <a:prstGeom prst="rect">
            <a:avLst/>
          </a:prstGeom>
        </p:spPr>
      </p:pic>
      <p:sp>
        <p:nvSpPr>
          <p:cNvPr id="14" name="Down Arrow 13"/>
          <p:cNvSpPr/>
          <p:nvPr/>
        </p:nvSpPr>
        <p:spPr>
          <a:xfrm>
            <a:off x="8311219" y="1438496"/>
            <a:ext cx="332072" cy="472273"/>
          </a:xfrm>
          <a:prstGeom prst="downArrow">
            <a:avLst/>
          </a:prstGeom>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
        <p:nvSpPr>
          <p:cNvPr id="15" name="Rectangle 14">
            <a:extLst>
              <a:ext uri="{FF2B5EF4-FFF2-40B4-BE49-F238E27FC236}">
                <a16:creationId xmlns:a16="http://schemas.microsoft.com/office/drawing/2014/main" id="{E949DA56-BD92-4F07-ABF3-24F0196FE869}"/>
              </a:ext>
            </a:extLst>
          </p:cNvPr>
          <p:cNvSpPr/>
          <p:nvPr/>
        </p:nvSpPr>
        <p:spPr>
          <a:xfrm>
            <a:off x="3115267" y="6341008"/>
            <a:ext cx="2940485" cy="369332"/>
          </a:xfrm>
          <a:prstGeom prst="rect">
            <a:avLst/>
          </a:prstGeom>
        </p:spPr>
        <p:txBody>
          <a:bodyPr wrap="none">
            <a:spAutoFit/>
          </a:bodyPr>
          <a:lstStyle/>
          <a:p>
            <a:pPr algn="ctr"/>
            <a:r>
              <a:rPr lang="en-US" b="1" dirty="0"/>
              <a:t>Column 3 – Results/Evidence</a:t>
            </a:r>
          </a:p>
        </p:txBody>
      </p:sp>
    </p:spTree>
    <p:extLst>
      <p:ext uri="{BB962C8B-B14F-4D97-AF65-F5344CB8AC3E}">
        <p14:creationId xmlns:p14="http://schemas.microsoft.com/office/powerpoint/2010/main" val="22663097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7E6EED-15BE-43A6-A95D-B6C759D2F599}"/>
              </a:ext>
            </a:extLst>
          </p:cNvPr>
          <p:cNvPicPr>
            <a:picLocks noChangeAspect="1"/>
          </p:cNvPicPr>
          <p:nvPr/>
        </p:nvPicPr>
        <p:blipFill>
          <a:blip r:embed="rId3"/>
          <a:stretch>
            <a:fillRect/>
          </a:stretch>
        </p:blipFill>
        <p:spPr>
          <a:xfrm>
            <a:off x="0" y="0"/>
            <a:ext cx="9144000" cy="6857999"/>
          </a:xfrm>
          <a:prstGeom prst="rect">
            <a:avLst/>
          </a:prstGeom>
        </p:spPr>
      </p:pic>
      <p:pic>
        <p:nvPicPr>
          <p:cNvPr id="10" name="Picture 9">
            <a:extLst>
              <a:ext uri="{FF2B5EF4-FFF2-40B4-BE49-F238E27FC236}">
                <a16:creationId xmlns:a16="http://schemas.microsoft.com/office/drawing/2014/main" id="{E00AD315-D559-47E3-94BA-7E8E84308132}"/>
              </a:ext>
            </a:extLst>
          </p:cNvPr>
          <p:cNvPicPr>
            <a:picLocks noChangeAspect="1"/>
          </p:cNvPicPr>
          <p:nvPr/>
        </p:nvPicPr>
        <p:blipFill>
          <a:blip r:embed="rId4"/>
          <a:stretch>
            <a:fillRect/>
          </a:stretch>
        </p:blipFill>
        <p:spPr>
          <a:xfrm>
            <a:off x="2105332" y="1259322"/>
            <a:ext cx="7038668" cy="3231972"/>
          </a:xfrm>
          <a:prstGeom prst="rect">
            <a:avLst/>
          </a:prstGeom>
        </p:spPr>
      </p:pic>
      <p:sp>
        <p:nvSpPr>
          <p:cNvPr id="2" name="Title 1"/>
          <p:cNvSpPr>
            <a:spLocks noGrp="1"/>
          </p:cNvSpPr>
          <p:nvPr>
            <p:ph type="title"/>
          </p:nvPr>
        </p:nvSpPr>
        <p:spPr>
          <a:xfrm>
            <a:off x="457200" y="274638"/>
            <a:ext cx="8305800" cy="487362"/>
          </a:xfrm>
        </p:spPr>
        <p:txBody>
          <a:bodyPr>
            <a:normAutofit fontScale="90000"/>
          </a:bodyPr>
          <a:lstStyle/>
          <a:p>
            <a:r>
              <a:rPr lang="en-US" sz="3200" b="1" dirty="0"/>
              <a:t>Results for Programs and Departments</a:t>
            </a:r>
          </a:p>
        </p:txBody>
      </p:sp>
      <p:sp>
        <p:nvSpPr>
          <p:cNvPr id="5" name="TextBox 4"/>
          <p:cNvSpPr txBox="1"/>
          <p:nvPr/>
        </p:nvSpPr>
        <p:spPr>
          <a:xfrm>
            <a:off x="150768" y="1259322"/>
            <a:ext cx="1886068" cy="4124206"/>
          </a:xfrm>
          <a:prstGeom prst="rect">
            <a:avLst/>
          </a:prstGeom>
          <a:noFill/>
          <a:ln>
            <a:noFill/>
          </a:ln>
        </p:spPr>
        <p:txBody>
          <a:bodyPr wrap="square" rtlCol="0">
            <a:spAutoFit/>
          </a:bodyPr>
          <a:lstStyle/>
          <a:p>
            <a:pPr lvl="0"/>
            <a:r>
              <a:rPr lang="en-US" sz="1600" dirty="0"/>
              <a:t>Enter a description of the Results. For SLOs, include the number of students completing the assessment </a:t>
            </a:r>
            <a:r>
              <a:rPr lang="en-US" sz="1600" u="sng" dirty="0"/>
              <a:t>and</a:t>
            </a:r>
            <a:r>
              <a:rPr lang="en-US" sz="1600" dirty="0"/>
              <a:t> the % that met your criterion for success. For AOs, include the total number of those assessed and the % that met your criterion for success. </a:t>
            </a:r>
          </a:p>
          <a:p>
            <a:pPr marL="285750" lvl="0" indent="-285750">
              <a:buFont typeface="Arial" panose="020B0604020202020204" pitchFamily="34" charset="0"/>
              <a:buChar char="•"/>
            </a:pPr>
            <a:endParaRPr lang="en-US" dirty="0"/>
          </a:p>
          <a:p>
            <a:pPr lvl="0"/>
            <a:endParaRPr lang="en-US" dirty="0"/>
          </a:p>
          <a:p>
            <a:pPr lvl="0"/>
            <a:endParaRPr lang="en-US" dirty="0"/>
          </a:p>
        </p:txBody>
      </p:sp>
      <p:cxnSp>
        <p:nvCxnSpPr>
          <p:cNvPr id="7" name="Straight Arrow Connector 6"/>
          <p:cNvCxnSpPr>
            <a:cxnSpLocks/>
          </p:cNvCxnSpPr>
          <p:nvPr/>
        </p:nvCxnSpPr>
        <p:spPr>
          <a:xfrm>
            <a:off x="1970134" y="2667172"/>
            <a:ext cx="1474402" cy="65425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2300151" y="3924072"/>
            <a:ext cx="934447" cy="101991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555110" y="3524122"/>
            <a:ext cx="3720548" cy="646331"/>
          </a:xfrm>
          <a:prstGeom prst="rect">
            <a:avLst/>
          </a:prstGeom>
          <a:noFill/>
        </p:spPr>
        <p:txBody>
          <a:bodyPr wrap="square" rtlCol="0">
            <a:spAutoFit/>
          </a:bodyPr>
          <a:lstStyle/>
          <a:p>
            <a:r>
              <a:rPr lang="en-US" b="1" dirty="0">
                <a:solidFill>
                  <a:srgbClr val="FF0000"/>
                </a:solidFill>
                <a:latin typeface="Arial"/>
                <a:cs typeface="Arial"/>
              </a:rPr>
              <a:t>Disaggregate Distance and    Offsite data when appropriate</a:t>
            </a:r>
          </a:p>
        </p:txBody>
      </p:sp>
      <p:pic>
        <p:nvPicPr>
          <p:cNvPr id="15" name="Picture 14"/>
          <p:cNvPicPr>
            <a:picLocks noChangeAspect="1"/>
          </p:cNvPicPr>
          <p:nvPr/>
        </p:nvPicPr>
        <p:blipFill>
          <a:blip r:embed="rId5"/>
          <a:stretch>
            <a:fillRect/>
          </a:stretch>
        </p:blipFill>
        <p:spPr>
          <a:xfrm>
            <a:off x="5211970" y="4278908"/>
            <a:ext cx="1020211" cy="603190"/>
          </a:xfrm>
          <a:prstGeom prst="rect">
            <a:avLst/>
          </a:prstGeom>
        </p:spPr>
      </p:pic>
      <p:cxnSp>
        <p:nvCxnSpPr>
          <p:cNvPr id="17" name="Straight Arrow Connector 16"/>
          <p:cNvCxnSpPr>
            <a:cxnSpLocks/>
          </p:cNvCxnSpPr>
          <p:nvPr/>
        </p:nvCxnSpPr>
        <p:spPr>
          <a:xfrm>
            <a:off x="4864963" y="4075587"/>
            <a:ext cx="177489" cy="20782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200723C-624D-4B5E-96A1-88EFD8C731AD}"/>
              </a:ext>
            </a:extLst>
          </p:cNvPr>
          <p:cNvSpPr txBox="1"/>
          <p:nvPr/>
        </p:nvSpPr>
        <p:spPr>
          <a:xfrm>
            <a:off x="1050125" y="4982149"/>
            <a:ext cx="4541630" cy="1384995"/>
          </a:xfrm>
          <a:prstGeom prst="rect">
            <a:avLst/>
          </a:prstGeom>
          <a:noFill/>
        </p:spPr>
        <p:txBody>
          <a:bodyPr wrap="square" rtlCol="0">
            <a:spAutoFit/>
          </a:bodyPr>
          <a:lstStyle/>
          <a:p>
            <a:r>
              <a:rPr lang="en-US" sz="2000" dirty="0"/>
              <a:t>Select the Result Type based on the results- Was the Criterion</a:t>
            </a:r>
            <a:r>
              <a:rPr lang="en-US" sz="2000" dirty="0">
                <a:solidFill>
                  <a:srgbClr val="FF0000"/>
                </a:solidFill>
              </a:rPr>
              <a:t> </a:t>
            </a:r>
            <a:r>
              <a:rPr lang="en-US" sz="2000" dirty="0"/>
              <a:t>Met, Not Met, or Inconclusive?</a:t>
            </a:r>
          </a:p>
          <a:p>
            <a:endParaRPr lang="en-US" sz="2400" dirty="0">
              <a:solidFill>
                <a:srgbClr val="139A29"/>
              </a:solidFill>
              <a:latin typeface="Arial"/>
              <a:cs typeface="Arial"/>
            </a:endParaRPr>
          </a:p>
        </p:txBody>
      </p:sp>
      <p:sp>
        <p:nvSpPr>
          <p:cNvPr id="13" name="Rectangle 12">
            <a:extLst>
              <a:ext uri="{FF2B5EF4-FFF2-40B4-BE49-F238E27FC236}">
                <a16:creationId xmlns:a16="http://schemas.microsoft.com/office/drawing/2014/main" id="{E3935D23-58F5-4675-ABBE-40D0539BCB04}"/>
              </a:ext>
            </a:extLst>
          </p:cNvPr>
          <p:cNvSpPr/>
          <p:nvPr/>
        </p:nvSpPr>
        <p:spPr>
          <a:xfrm>
            <a:off x="3115267" y="6341008"/>
            <a:ext cx="2940485" cy="369332"/>
          </a:xfrm>
          <a:prstGeom prst="rect">
            <a:avLst/>
          </a:prstGeom>
        </p:spPr>
        <p:txBody>
          <a:bodyPr wrap="none">
            <a:spAutoFit/>
          </a:bodyPr>
          <a:lstStyle/>
          <a:p>
            <a:pPr algn="ctr"/>
            <a:r>
              <a:rPr lang="en-US" b="1" dirty="0"/>
              <a:t>Column 3 – Results/Evidence</a:t>
            </a:r>
          </a:p>
        </p:txBody>
      </p:sp>
    </p:spTree>
    <p:extLst>
      <p:ext uri="{BB962C8B-B14F-4D97-AF65-F5344CB8AC3E}">
        <p14:creationId xmlns:p14="http://schemas.microsoft.com/office/powerpoint/2010/main" val="25412858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7E6EED-15BE-43A6-A95D-B6C759D2F599}"/>
              </a:ext>
            </a:extLst>
          </p:cNvPr>
          <p:cNvPicPr>
            <a:picLocks noChangeAspect="1"/>
          </p:cNvPicPr>
          <p:nvPr/>
        </p:nvPicPr>
        <p:blipFill>
          <a:blip r:embed="rId3"/>
          <a:stretch>
            <a:fillRect/>
          </a:stretch>
        </p:blipFill>
        <p:spPr>
          <a:xfrm>
            <a:off x="0" y="0"/>
            <a:ext cx="9144000" cy="6857999"/>
          </a:xfrm>
          <a:prstGeom prst="rect">
            <a:avLst/>
          </a:prstGeom>
        </p:spPr>
      </p:pic>
      <p:sp>
        <p:nvSpPr>
          <p:cNvPr id="13" name="Rectangle 12">
            <a:extLst>
              <a:ext uri="{FF2B5EF4-FFF2-40B4-BE49-F238E27FC236}">
                <a16:creationId xmlns:a16="http://schemas.microsoft.com/office/drawing/2014/main" id="{E3935D23-58F5-4675-ABBE-40D0539BCB04}"/>
              </a:ext>
            </a:extLst>
          </p:cNvPr>
          <p:cNvSpPr/>
          <p:nvPr/>
        </p:nvSpPr>
        <p:spPr>
          <a:xfrm>
            <a:off x="3115267" y="6341008"/>
            <a:ext cx="2940485" cy="369332"/>
          </a:xfrm>
          <a:prstGeom prst="rect">
            <a:avLst/>
          </a:prstGeom>
        </p:spPr>
        <p:txBody>
          <a:bodyPr wrap="none">
            <a:spAutoFit/>
          </a:bodyPr>
          <a:lstStyle/>
          <a:p>
            <a:pPr algn="ctr"/>
            <a:r>
              <a:rPr lang="en-US" b="1" dirty="0"/>
              <a:t>Column 3 – Results/Evidence</a:t>
            </a:r>
          </a:p>
        </p:txBody>
      </p:sp>
      <p:sp>
        <p:nvSpPr>
          <p:cNvPr id="3" name="TextBox 2">
            <a:extLst>
              <a:ext uri="{FF2B5EF4-FFF2-40B4-BE49-F238E27FC236}">
                <a16:creationId xmlns:a16="http://schemas.microsoft.com/office/drawing/2014/main" id="{244F5606-FA3D-5D4E-BE03-670B2419AEC3}"/>
              </a:ext>
            </a:extLst>
          </p:cNvPr>
          <p:cNvSpPr txBox="1"/>
          <p:nvPr/>
        </p:nvSpPr>
        <p:spPr>
          <a:xfrm>
            <a:off x="469231" y="421403"/>
            <a:ext cx="8205537" cy="5201424"/>
          </a:xfrm>
          <a:prstGeom prst="rect">
            <a:avLst/>
          </a:prstGeom>
          <a:noFill/>
        </p:spPr>
        <p:txBody>
          <a:bodyPr wrap="square" rtlCol="0">
            <a:spAutoFit/>
          </a:bodyPr>
          <a:lstStyle/>
          <a:p>
            <a:r>
              <a:rPr lang="en-US" sz="2400" b="1" dirty="0">
                <a:solidFill>
                  <a:srgbClr val="139A29"/>
                </a:solidFill>
                <a:latin typeface="Arial"/>
                <a:cs typeface="Arial"/>
              </a:rPr>
              <a:t>Sample result statement for a program with multiple modes of delivery:</a:t>
            </a:r>
          </a:p>
          <a:p>
            <a:endParaRPr lang="en-US" sz="2400" dirty="0">
              <a:solidFill>
                <a:srgbClr val="139A29"/>
              </a:solidFill>
              <a:latin typeface="Arial"/>
              <a:cs typeface="Arial"/>
            </a:endParaRPr>
          </a:p>
          <a:p>
            <a:r>
              <a:rPr lang="en-US" sz="2000" dirty="0">
                <a:latin typeface="Arial"/>
                <a:cs typeface="Arial"/>
              </a:rPr>
              <a:t>“</a:t>
            </a:r>
            <a:r>
              <a:rPr lang="en-US" sz="2000" i="1" dirty="0">
                <a:latin typeface="Arial"/>
                <a:cs typeface="Arial"/>
              </a:rPr>
              <a:t>100 students were assessed (50 from main campus course sections, 25 from online sections, and 25 from offsite location XYZ).  Overall, 75% of all students scored 80 or better on the assessment.  The criterion (80% of students score 80 or better) was not met.  76% of main campus students met the criterion, 85% of offsite students met the criterion, and 70% of online students met the criterion.  These results are 3% lower than last year’s overall results.  We believe students at offsite location XYZ scored higher due to …[provide discussion points]</a:t>
            </a:r>
            <a:r>
              <a:rPr lang="en-US" sz="2000" dirty="0">
                <a:latin typeface="Arial"/>
                <a:cs typeface="Arial"/>
              </a:rPr>
              <a:t>…”</a:t>
            </a:r>
          </a:p>
          <a:p>
            <a:endParaRPr lang="en-US" sz="2000" dirty="0">
              <a:latin typeface="Arial"/>
              <a:cs typeface="Arial"/>
            </a:endParaRPr>
          </a:p>
          <a:p>
            <a:r>
              <a:rPr lang="en-US" sz="2000" b="1" dirty="0">
                <a:latin typeface="Arial"/>
                <a:cs typeface="Arial"/>
              </a:rPr>
              <a:t>Column 4 Use of Results </a:t>
            </a:r>
            <a:r>
              <a:rPr lang="en-US" sz="2000" dirty="0">
                <a:latin typeface="Arial"/>
                <a:cs typeface="Arial"/>
              </a:rPr>
              <a:t>should then address improvement actions planned in the next academic year to increase learning outcomes for online and main campus students for this outcome.   </a:t>
            </a:r>
          </a:p>
        </p:txBody>
      </p:sp>
    </p:spTree>
    <p:extLst>
      <p:ext uri="{BB962C8B-B14F-4D97-AF65-F5344CB8AC3E}">
        <p14:creationId xmlns:p14="http://schemas.microsoft.com/office/powerpoint/2010/main" val="29525691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8D4F2-A5EB-4778-B952-40A18881BC15}"/>
              </a:ext>
            </a:extLst>
          </p:cNvPr>
          <p:cNvPicPr>
            <a:picLocks noChangeAspect="1"/>
          </p:cNvPicPr>
          <p:nvPr/>
        </p:nvPicPr>
        <p:blipFill>
          <a:blip r:embed="rId3"/>
          <a:stretch>
            <a:fillRect/>
          </a:stretch>
        </p:blipFill>
        <p:spPr>
          <a:xfrm>
            <a:off x="0" y="0"/>
            <a:ext cx="9144000" cy="6857999"/>
          </a:xfrm>
          <a:prstGeom prst="rect">
            <a:avLst/>
          </a:prstGeom>
        </p:spPr>
      </p:pic>
      <p:pic>
        <p:nvPicPr>
          <p:cNvPr id="6" name="Picture 5">
            <a:extLst>
              <a:ext uri="{FF2B5EF4-FFF2-40B4-BE49-F238E27FC236}">
                <a16:creationId xmlns:a16="http://schemas.microsoft.com/office/drawing/2014/main" id="{D18BADF4-CB0C-45B4-B771-5B3A5A8D1D7A}"/>
              </a:ext>
            </a:extLst>
          </p:cNvPr>
          <p:cNvPicPr>
            <a:picLocks noChangeAspect="1"/>
          </p:cNvPicPr>
          <p:nvPr/>
        </p:nvPicPr>
        <p:blipFill rotWithShape="1">
          <a:blip r:embed="rId4"/>
          <a:srcRect l="13243"/>
          <a:stretch/>
        </p:blipFill>
        <p:spPr>
          <a:xfrm>
            <a:off x="2086834" y="1515711"/>
            <a:ext cx="6905992" cy="3586515"/>
          </a:xfrm>
          <a:prstGeom prst="rect">
            <a:avLst/>
          </a:prstGeom>
        </p:spPr>
      </p:pic>
      <p:pic>
        <p:nvPicPr>
          <p:cNvPr id="7" name="Picture 6"/>
          <p:cNvPicPr>
            <a:picLocks noChangeAspect="1"/>
          </p:cNvPicPr>
          <p:nvPr/>
        </p:nvPicPr>
        <p:blipFill>
          <a:blip r:embed="rId5"/>
          <a:stretch>
            <a:fillRect/>
          </a:stretch>
        </p:blipFill>
        <p:spPr>
          <a:xfrm>
            <a:off x="6183005" y="4192691"/>
            <a:ext cx="2987312" cy="646331"/>
          </a:xfrm>
          <a:prstGeom prst="rect">
            <a:avLst/>
          </a:prstGeom>
        </p:spPr>
      </p:pic>
      <p:sp>
        <p:nvSpPr>
          <p:cNvPr id="2" name="Title 1"/>
          <p:cNvSpPr>
            <a:spLocks noGrp="1"/>
          </p:cNvSpPr>
          <p:nvPr>
            <p:ph type="title"/>
          </p:nvPr>
        </p:nvSpPr>
        <p:spPr>
          <a:xfrm>
            <a:off x="1008230" y="703124"/>
            <a:ext cx="7696200" cy="334962"/>
          </a:xfrm>
        </p:spPr>
        <p:txBody>
          <a:bodyPr>
            <a:noAutofit/>
          </a:bodyPr>
          <a:lstStyle/>
          <a:p>
            <a:r>
              <a:rPr lang="en-US" sz="3600" b="1" dirty="0"/>
              <a:t>Results</a:t>
            </a:r>
          </a:p>
        </p:txBody>
      </p:sp>
      <p:sp>
        <p:nvSpPr>
          <p:cNvPr id="5" name="TextBox 4"/>
          <p:cNvSpPr txBox="1"/>
          <p:nvPr/>
        </p:nvSpPr>
        <p:spPr>
          <a:xfrm>
            <a:off x="113379" y="417140"/>
            <a:ext cx="2209800" cy="5078313"/>
          </a:xfrm>
          <a:prstGeom prst="rect">
            <a:avLst/>
          </a:prstGeom>
          <a:noFill/>
        </p:spPr>
        <p:txBody>
          <a:bodyPr wrap="square" rtlCol="0">
            <a:spAutoFit/>
          </a:bodyPr>
          <a:lstStyle/>
          <a:p>
            <a:endParaRPr lang="en-US" dirty="0"/>
          </a:p>
          <a:p>
            <a:endParaRPr lang="en-US" dirty="0"/>
          </a:p>
          <a:p>
            <a:endParaRPr lang="en-US" dirty="0"/>
          </a:p>
          <a:p>
            <a:endParaRPr lang="en-US" dirty="0"/>
          </a:p>
          <a:p>
            <a:r>
              <a:rPr lang="en-US" dirty="0"/>
              <a:t>The Result Date is automatic. You can edit it if needed.</a:t>
            </a:r>
          </a:p>
          <a:p>
            <a:r>
              <a:rPr lang="en-US" dirty="0"/>
              <a:t> </a:t>
            </a:r>
          </a:p>
          <a:p>
            <a:endParaRPr lang="en-US" i="1" dirty="0"/>
          </a:p>
          <a:p>
            <a:r>
              <a:rPr lang="en-US" dirty="0"/>
              <a:t>Select the Change Status based on the results. </a:t>
            </a:r>
          </a:p>
          <a:p>
            <a:endParaRPr lang="en-US" dirty="0"/>
          </a:p>
          <a:p>
            <a:r>
              <a:rPr lang="en-US" dirty="0"/>
              <a:t>Click on the Academic Cycle during which the results were collected.</a:t>
            </a:r>
          </a:p>
        </p:txBody>
      </p:sp>
      <p:cxnSp>
        <p:nvCxnSpPr>
          <p:cNvPr id="10" name="Straight Arrow Connector 9"/>
          <p:cNvCxnSpPr>
            <a:cxnSpLocks/>
          </p:cNvCxnSpPr>
          <p:nvPr/>
        </p:nvCxnSpPr>
        <p:spPr>
          <a:xfrm>
            <a:off x="1929806" y="3512621"/>
            <a:ext cx="1075761" cy="657915"/>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482412" y="5276677"/>
            <a:ext cx="2574961" cy="8332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p:cNvCxnSpPr>
            <a:cxnSpLocks/>
          </p:cNvCxnSpPr>
          <p:nvPr/>
        </p:nvCxnSpPr>
        <p:spPr>
          <a:xfrm flipV="1">
            <a:off x="1500617" y="4814758"/>
            <a:ext cx="1536354" cy="28746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flipV="1">
            <a:off x="3852909" y="4515857"/>
            <a:ext cx="382224" cy="18043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p:cNvCxnSpPr>
          <p:nvPr/>
        </p:nvCxnSpPr>
        <p:spPr>
          <a:xfrm>
            <a:off x="2002855" y="2108200"/>
            <a:ext cx="1002712" cy="1320799"/>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6"/>
          <a:stretch>
            <a:fillRect/>
          </a:stretch>
        </p:blipFill>
        <p:spPr>
          <a:xfrm>
            <a:off x="4261450" y="4399936"/>
            <a:ext cx="895350" cy="1797917"/>
          </a:xfrm>
          <a:prstGeom prst="rect">
            <a:avLst/>
          </a:prstGeom>
        </p:spPr>
      </p:pic>
      <p:cxnSp>
        <p:nvCxnSpPr>
          <p:cNvPr id="32" name="Straight Arrow Connector 31"/>
          <p:cNvCxnSpPr>
            <a:cxnSpLocks/>
          </p:cNvCxnSpPr>
          <p:nvPr/>
        </p:nvCxnSpPr>
        <p:spPr>
          <a:xfrm>
            <a:off x="4658070" y="4219297"/>
            <a:ext cx="1432386" cy="16332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113069" y="5351646"/>
            <a:ext cx="2030931" cy="646331"/>
          </a:xfrm>
          <a:prstGeom prst="rect">
            <a:avLst/>
          </a:prstGeom>
          <a:noFill/>
        </p:spPr>
        <p:txBody>
          <a:bodyPr wrap="square" rtlCol="0">
            <a:spAutoFit/>
          </a:bodyPr>
          <a:lstStyle/>
          <a:p>
            <a:r>
              <a:rPr lang="en-US" dirty="0">
                <a:latin typeface="Arial"/>
                <a:cs typeface="Arial"/>
              </a:rPr>
              <a:t>Save Changes and Return.</a:t>
            </a:r>
          </a:p>
        </p:txBody>
      </p:sp>
      <p:cxnSp>
        <p:nvCxnSpPr>
          <p:cNvPr id="34" name="Curved Connector 33"/>
          <p:cNvCxnSpPr/>
          <p:nvPr/>
        </p:nvCxnSpPr>
        <p:spPr>
          <a:xfrm rot="16200000" flipV="1">
            <a:off x="6373660" y="3461396"/>
            <a:ext cx="3380501" cy="250061"/>
          </a:xfrm>
          <a:prstGeom prst="curvedConnector3">
            <a:avLst>
              <a:gd name="adj1" fmla="val 50000"/>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4847D05C-3A3E-4844-AD1E-885533379896}"/>
              </a:ext>
            </a:extLst>
          </p:cNvPr>
          <p:cNvSpPr/>
          <p:nvPr/>
        </p:nvSpPr>
        <p:spPr>
          <a:xfrm>
            <a:off x="3115267" y="6341008"/>
            <a:ext cx="2940485" cy="369332"/>
          </a:xfrm>
          <a:prstGeom prst="rect">
            <a:avLst/>
          </a:prstGeom>
        </p:spPr>
        <p:txBody>
          <a:bodyPr wrap="none">
            <a:spAutoFit/>
          </a:bodyPr>
          <a:lstStyle/>
          <a:p>
            <a:pPr algn="ctr"/>
            <a:r>
              <a:rPr lang="en-US" b="1" dirty="0"/>
              <a:t>Column 3 – Results/Evidence</a:t>
            </a:r>
          </a:p>
        </p:txBody>
      </p:sp>
    </p:spTree>
    <p:extLst>
      <p:ext uri="{BB962C8B-B14F-4D97-AF65-F5344CB8AC3E}">
        <p14:creationId xmlns:p14="http://schemas.microsoft.com/office/powerpoint/2010/main" val="3998312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89F5AD-8A5E-4F0E-84AD-AB16EE3B4B4B}"/>
              </a:ext>
            </a:extLst>
          </p:cNvPr>
          <p:cNvPicPr>
            <a:picLocks noChangeAspect="1"/>
          </p:cNvPicPr>
          <p:nvPr/>
        </p:nvPicPr>
        <p:blipFill>
          <a:blip r:embed="rId3"/>
          <a:stretch>
            <a:fillRect/>
          </a:stretch>
        </p:blipFill>
        <p:spPr>
          <a:xfrm>
            <a:off x="0" y="0"/>
            <a:ext cx="9144000" cy="6857999"/>
          </a:xfrm>
          <a:prstGeom prst="rect">
            <a:avLst/>
          </a:prstGeom>
        </p:spPr>
      </p:pic>
      <p:pic>
        <p:nvPicPr>
          <p:cNvPr id="7" name="Picture 6">
            <a:extLst>
              <a:ext uri="{FF2B5EF4-FFF2-40B4-BE49-F238E27FC236}">
                <a16:creationId xmlns:a16="http://schemas.microsoft.com/office/drawing/2014/main" id="{D9C81BB4-C91A-4C7A-A525-05C5AD049FE8}"/>
              </a:ext>
            </a:extLst>
          </p:cNvPr>
          <p:cNvPicPr>
            <a:picLocks noChangeAspect="1"/>
          </p:cNvPicPr>
          <p:nvPr/>
        </p:nvPicPr>
        <p:blipFill>
          <a:blip r:embed="rId4"/>
          <a:stretch>
            <a:fillRect/>
          </a:stretch>
        </p:blipFill>
        <p:spPr>
          <a:xfrm>
            <a:off x="740687" y="2263601"/>
            <a:ext cx="7887801" cy="3620005"/>
          </a:xfrm>
          <a:prstGeom prst="rect">
            <a:avLst/>
          </a:prstGeom>
        </p:spPr>
      </p:pic>
      <p:sp>
        <p:nvSpPr>
          <p:cNvPr id="2" name="Title 1"/>
          <p:cNvSpPr>
            <a:spLocks noGrp="1"/>
          </p:cNvSpPr>
          <p:nvPr>
            <p:ph type="title"/>
          </p:nvPr>
        </p:nvSpPr>
        <p:spPr>
          <a:xfrm>
            <a:off x="836488" y="483322"/>
            <a:ext cx="7696200" cy="334962"/>
          </a:xfrm>
        </p:spPr>
        <p:txBody>
          <a:bodyPr>
            <a:noAutofit/>
          </a:bodyPr>
          <a:lstStyle/>
          <a:p>
            <a:r>
              <a:rPr lang="en-US" sz="3200" b="1" dirty="0"/>
              <a:t>Adding additional information to Results</a:t>
            </a:r>
          </a:p>
        </p:txBody>
      </p:sp>
      <p:sp>
        <p:nvSpPr>
          <p:cNvPr id="5" name="TextBox 4"/>
          <p:cNvSpPr txBox="1"/>
          <p:nvPr/>
        </p:nvSpPr>
        <p:spPr>
          <a:xfrm>
            <a:off x="228600" y="2042279"/>
            <a:ext cx="1441716" cy="2031325"/>
          </a:xfrm>
          <a:prstGeom prst="rect">
            <a:avLst/>
          </a:prstGeom>
          <a:noFill/>
        </p:spPr>
        <p:txBody>
          <a:bodyPr wrap="square" rtlCol="0">
            <a:spAutoFit/>
          </a:bodyPr>
          <a:lstStyle/>
          <a:p>
            <a:endParaRPr lang="en-US" dirty="0"/>
          </a:p>
          <a:p>
            <a:endParaRPr lang="en-US" dirty="0"/>
          </a:p>
          <a:p>
            <a:endParaRPr lang="en-US" dirty="0"/>
          </a:p>
          <a:p>
            <a:endParaRPr lang="en-US" dirty="0"/>
          </a:p>
          <a:p>
            <a:r>
              <a:rPr lang="en-US" dirty="0"/>
              <a:t> </a:t>
            </a:r>
          </a:p>
          <a:p>
            <a:endParaRPr lang="en-US" i="1" dirty="0"/>
          </a:p>
          <a:p>
            <a:r>
              <a:rPr lang="en-US" dirty="0"/>
              <a:t> </a:t>
            </a:r>
          </a:p>
        </p:txBody>
      </p:sp>
      <p:sp>
        <p:nvSpPr>
          <p:cNvPr id="12" name="TextBox 11"/>
          <p:cNvSpPr txBox="1"/>
          <p:nvPr/>
        </p:nvSpPr>
        <p:spPr>
          <a:xfrm>
            <a:off x="1253102" y="1118949"/>
            <a:ext cx="6862970" cy="923330"/>
          </a:xfrm>
          <a:prstGeom prst="rect">
            <a:avLst/>
          </a:prstGeom>
          <a:noFill/>
        </p:spPr>
        <p:txBody>
          <a:bodyPr wrap="square" rtlCol="0">
            <a:spAutoFit/>
          </a:bodyPr>
          <a:lstStyle/>
          <a:p>
            <a:r>
              <a:rPr lang="en-US" dirty="0"/>
              <a:t>Recommended improvement plans and results evidence/analysis are added once results have been entered. Use the appropriate green button to add planned improvements or documentation of results.</a:t>
            </a:r>
          </a:p>
        </p:txBody>
      </p:sp>
      <p:sp>
        <p:nvSpPr>
          <p:cNvPr id="14" name="Oval 13"/>
          <p:cNvSpPr/>
          <p:nvPr/>
        </p:nvSpPr>
        <p:spPr>
          <a:xfrm>
            <a:off x="8084372" y="4711592"/>
            <a:ext cx="276282" cy="7766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ED084F6-9516-4EE6-9423-061E33AC2D2A}"/>
              </a:ext>
            </a:extLst>
          </p:cNvPr>
          <p:cNvSpPr/>
          <p:nvPr/>
        </p:nvSpPr>
        <p:spPr>
          <a:xfrm>
            <a:off x="3115267" y="6341008"/>
            <a:ext cx="2940485" cy="369332"/>
          </a:xfrm>
          <a:prstGeom prst="rect">
            <a:avLst/>
          </a:prstGeom>
        </p:spPr>
        <p:txBody>
          <a:bodyPr wrap="none">
            <a:spAutoFit/>
          </a:bodyPr>
          <a:lstStyle/>
          <a:p>
            <a:pPr algn="ctr"/>
            <a:r>
              <a:rPr lang="en-US" b="1" dirty="0"/>
              <a:t>Column 3 – Results/Evidence</a:t>
            </a:r>
          </a:p>
        </p:txBody>
      </p:sp>
    </p:spTree>
    <p:extLst>
      <p:ext uri="{BB962C8B-B14F-4D97-AF65-F5344CB8AC3E}">
        <p14:creationId xmlns:p14="http://schemas.microsoft.com/office/powerpoint/2010/main" val="22494119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6BE25B-D51D-4514-AA35-20CA7A4B01D3}"/>
              </a:ext>
            </a:extLst>
          </p:cNvPr>
          <p:cNvPicPr>
            <a:picLocks noChangeAspect="1"/>
          </p:cNvPicPr>
          <p:nvPr/>
        </p:nvPicPr>
        <p:blipFill>
          <a:blip r:embed="rId3"/>
          <a:stretch>
            <a:fillRect/>
          </a:stretch>
        </p:blipFill>
        <p:spPr>
          <a:xfrm>
            <a:off x="0" y="0"/>
            <a:ext cx="9144000" cy="6857999"/>
          </a:xfrm>
          <a:prstGeom prst="rect">
            <a:avLst/>
          </a:prstGeom>
        </p:spPr>
      </p:pic>
      <p:pic>
        <p:nvPicPr>
          <p:cNvPr id="6" name="Picture 5">
            <a:extLst>
              <a:ext uri="{FF2B5EF4-FFF2-40B4-BE49-F238E27FC236}">
                <a16:creationId xmlns:a16="http://schemas.microsoft.com/office/drawing/2014/main" id="{39D1984E-1AB4-4F73-A6EC-3069E78B1D8C}"/>
              </a:ext>
            </a:extLst>
          </p:cNvPr>
          <p:cNvPicPr>
            <a:picLocks noChangeAspect="1"/>
          </p:cNvPicPr>
          <p:nvPr/>
        </p:nvPicPr>
        <p:blipFill>
          <a:blip r:embed="rId4"/>
          <a:stretch>
            <a:fillRect/>
          </a:stretch>
        </p:blipFill>
        <p:spPr>
          <a:xfrm>
            <a:off x="0" y="1319736"/>
            <a:ext cx="9144000" cy="4126938"/>
          </a:xfrm>
          <a:prstGeom prst="rect">
            <a:avLst/>
          </a:prstGeom>
        </p:spPr>
      </p:pic>
      <p:sp>
        <p:nvSpPr>
          <p:cNvPr id="2" name="Title 1"/>
          <p:cNvSpPr>
            <a:spLocks noGrp="1"/>
          </p:cNvSpPr>
          <p:nvPr>
            <p:ph type="title"/>
          </p:nvPr>
        </p:nvSpPr>
        <p:spPr>
          <a:xfrm>
            <a:off x="284205" y="272727"/>
            <a:ext cx="8729166" cy="549875"/>
          </a:xfrm>
        </p:spPr>
        <p:txBody>
          <a:bodyPr>
            <a:noAutofit/>
          </a:bodyPr>
          <a:lstStyle/>
          <a:p>
            <a:r>
              <a:rPr lang="en-US" sz="3200" b="1" dirty="0"/>
              <a:t>Add documentation to Results</a:t>
            </a:r>
          </a:p>
        </p:txBody>
      </p:sp>
      <p:sp>
        <p:nvSpPr>
          <p:cNvPr id="3" name="TextBox 2"/>
          <p:cNvSpPr txBox="1"/>
          <p:nvPr/>
        </p:nvSpPr>
        <p:spPr>
          <a:xfrm>
            <a:off x="1082842" y="5418810"/>
            <a:ext cx="6858000" cy="830997"/>
          </a:xfrm>
          <a:prstGeom prst="rect">
            <a:avLst/>
          </a:prstGeom>
          <a:noFill/>
        </p:spPr>
        <p:txBody>
          <a:bodyPr wrap="square" rtlCol="0">
            <a:spAutoFit/>
          </a:bodyPr>
          <a:lstStyle/>
          <a:p>
            <a:pPr algn="ctr"/>
            <a:r>
              <a:rPr lang="en-US" sz="2400" dirty="0">
                <a:solidFill>
                  <a:srgbClr val="FF0000"/>
                </a:solidFill>
                <a:latin typeface="Arial"/>
                <a:cs typeface="Arial"/>
              </a:rPr>
              <a:t>*** PDF is the preferred document type*** </a:t>
            </a:r>
          </a:p>
          <a:p>
            <a:pPr algn="ctr"/>
            <a:r>
              <a:rPr lang="en-US" sz="2400" dirty="0">
                <a:solidFill>
                  <a:srgbClr val="FF0000"/>
                </a:solidFill>
                <a:latin typeface="Arial"/>
                <a:cs typeface="Arial"/>
              </a:rPr>
              <a:t>Redact confidential or student ID data</a:t>
            </a:r>
          </a:p>
        </p:txBody>
      </p:sp>
      <p:sp>
        <p:nvSpPr>
          <p:cNvPr id="9" name="TextBox 8"/>
          <p:cNvSpPr txBox="1"/>
          <p:nvPr/>
        </p:nvSpPr>
        <p:spPr>
          <a:xfrm>
            <a:off x="541382" y="837398"/>
            <a:ext cx="7399460" cy="584775"/>
          </a:xfrm>
          <a:prstGeom prst="rect">
            <a:avLst/>
          </a:prstGeom>
          <a:noFill/>
        </p:spPr>
        <p:txBody>
          <a:bodyPr wrap="square" rtlCol="0">
            <a:spAutoFit/>
          </a:bodyPr>
          <a:lstStyle/>
          <a:p>
            <a:r>
              <a:rPr lang="en-US" sz="1600" dirty="0">
                <a:latin typeface="Arial"/>
                <a:cs typeface="Arial"/>
              </a:rPr>
              <a:t>Add Results documentation from the Results side tab.</a:t>
            </a:r>
            <a:endParaRPr lang="en-US" sz="1600" dirty="0">
              <a:solidFill>
                <a:schemeClr val="tx1">
                  <a:lumMod val="95000"/>
                  <a:lumOff val="5000"/>
                </a:schemeClr>
              </a:solidFill>
              <a:latin typeface="Arial"/>
              <a:cs typeface="Arial"/>
            </a:endParaRPr>
          </a:p>
          <a:p>
            <a:endParaRPr lang="en-US" sz="1600" dirty="0">
              <a:latin typeface="Arial"/>
              <a:cs typeface="Arial"/>
            </a:endParaRPr>
          </a:p>
        </p:txBody>
      </p:sp>
      <p:sp>
        <p:nvSpPr>
          <p:cNvPr id="7" name="Oval 6">
            <a:extLst>
              <a:ext uri="{FF2B5EF4-FFF2-40B4-BE49-F238E27FC236}">
                <a16:creationId xmlns:a16="http://schemas.microsoft.com/office/drawing/2014/main" id="{4AB47821-DF5D-487F-BC8D-9C10DE05693D}"/>
              </a:ext>
            </a:extLst>
          </p:cNvPr>
          <p:cNvSpPr/>
          <p:nvPr/>
        </p:nvSpPr>
        <p:spPr>
          <a:xfrm>
            <a:off x="8597900" y="4787900"/>
            <a:ext cx="279400" cy="2540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04196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147158-CFD2-43D0-8FBD-AEDD2CCE5C18}"/>
              </a:ext>
            </a:extLst>
          </p:cNvPr>
          <p:cNvPicPr>
            <a:picLocks noChangeAspect="1"/>
          </p:cNvPicPr>
          <p:nvPr/>
        </p:nvPicPr>
        <p:blipFill>
          <a:blip r:embed="rId3"/>
          <a:stretch>
            <a:fillRect/>
          </a:stretch>
        </p:blipFill>
        <p:spPr>
          <a:xfrm>
            <a:off x="0" y="0"/>
            <a:ext cx="9144000" cy="6857999"/>
          </a:xfrm>
          <a:prstGeom prst="rect">
            <a:avLst/>
          </a:prstGeom>
        </p:spPr>
      </p:pic>
      <p:sp>
        <p:nvSpPr>
          <p:cNvPr id="2" name="Title 1"/>
          <p:cNvSpPr>
            <a:spLocks noGrp="1"/>
          </p:cNvSpPr>
          <p:nvPr>
            <p:ph type="title"/>
          </p:nvPr>
        </p:nvSpPr>
        <p:spPr>
          <a:xfrm>
            <a:off x="284205" y="240430"/>
            <a:ext cx="8729166" cy="549875"/>
          </a:xfrm>
        </p:spPr>
        <p:txBody>
          <a:bodyPr>
            <a:noAutofit/>
          </a:bodyPr>
          <a:lstStyle/>
          <a:p>
            <a:r>
              <a:rPr lang="en-US" sz="2800" b="1" dirty="0"/>
              <a:t>Add documentation to Results</a:t>
            </a:r>
          </a:p>
        </p:txBody>
      </p:sp>
      <p:sp>
        <p:nvSpPr>
          <p:cNvPr id="3" name="TextBox 2"/>
          <p:cNvSpPr txBox="1"/>
          <p:nvPr/>
        </p:nvSpPr>
        <p:spPr>
          <a:xfrm>
            <a:off x="311957" y="5771755"/>
            <a:ext cx="7858309" cy="461665"/>
          </a:xfrm>
          <a:prstGeom prst="rect">
            <a:avLst/>
          </a:prstGeom>
          <a:noFill/>
        </p:spPr>
        <p:txBody>
          <a:bodyPr wrap="square" rtlCol="0">
            <a:spAutoFit/>
          </a:bodyPr>
          <a:lstStyle/>
          <a:p>
            <a:pPr algn="ctr"/>
            <a:r>
              <a:rPr lang="en-US" sz="2400" dirty="0">
                <a:solidFill>
                  <a:srgbClr val="FF0000"/>
                </a:solidFill>
                <a:latin typeface="Arial"/>
                <a:cs typeface="Arial"/>
              </a:rPr>
              <a:t>*** PDF is the preferred document type***</a:t>
            </a:r>
          </a:p>
        </p:txBody>
      </p:sp>
      <p:sp>
        <p:nvSpPr>
          <p:cNvPr id="9" name="TextBox 8"/>
          <p:cNvSpPr txBox="1"/>
          <p:nvPr/>
        </p:nvSpPr>
        <p:spPr>
          <a:xfrm>
            <a:off x="541382" y="837398"/>
            <a:ext cx="7399460" cy="830997"/>
          </a:xfrm>
          <a:prstGeom prst="rect">
            <a:avLst/>
          </a:prstGeom>
          <a:noFill/>
        </p:spPr>
        <p:txBody>
          <a:bodyPr wrap="square" rtlCol="0">
            <a:spAutoFit/>
          </a:bodyPr>
          <a:lstStyle/>
          <a:p>
            <a:r>
              <a:rPr lang="en-US" sz="1600" dirty="0">
                <a:latin typeface="Arial"/>
                <a:cs typeface="Arial"/>
              </a:rPr>
              <a:t>If the document has already been uploaded, it should appear in your repository. Locate the document and </a:t>
            </a:r>
            <a:r>
              <a:rPr lang="en-US" sz="1600" dirty="0">
                <a:solidFill>
                  <a:schemeClr val="tx1">
                    <a:lumMod val="95000"/>
                    <a:lumOff val="5000"/>
                  </a:schemeClr>
                </a:solidFill>
                <a:latin typeface="Arial"/>
                <a:cs typeface="Arial"/>
              </a:rPr>
              <a:t>Select “Relate Document”</a:t>
            </a:r>
          </a:p>
          <a:p>
            <a:r>
              <a:rPr lang="en-US" sz="1600" dirty="0">
                <a:latin typeface="Arial"/>
                <a:cs typeface="Arial"/>
              </a:rPr>
              <a:t>.</a:t>
            </a:r>
          </a:p>
        </p:txBody>
      </p:sp>
      <p:pic>
        <p:nvPicPr>
          <p:cNvPr id="12" name="Picture 11"/>
          <p:cNvPicPr>
            <a:picLocks noChangeAspect="1"/>
          </p:cNvPicPr>
          <p:nvPr/>
        </p:nvPicPr>
        <p:blipFill>
          <a:blip r:embed="rId4"/>
          <a:stretch>
            <a:fillRect/>
          </a:stretch>
        </p:blipFill>
        <p:spPr>
          <a:xfrm>
            <a:off x="284205" y="1484244"/>
            <a:ext cx="8210550" cy="4313260"/>
          </a:xfrm>
          <a:prstGeom prst="rect">
            <a:avLst/>
          </a:prstGeom>
        </p:spPr>
      </p:pic>
      <p:sp>
        <p:nvSpPr>
          <p:cNvPr id="5" name="TextBox 4"/>
          <p:cNvSpPr txBox="1"/>
          <p:nvPr/>
        </p:nvSpPr>
        <p:spPr>
          <a:xfrm>
            <a:off x="4763260" y="4215493"/>
            <a:ext cx="3645243" cy="710177"/>
          </a:xfrm>
          <a:prstGeom prst="rect">
            <a:avLst/>
          </a:prstGeom>
          <a:noFill/>
        </p:spPr>
        <p:txBody>
          <a:bodyPr wrap="square" rtlCol="0">
            <a:spAutoFit/>
          </a:bodyPr>
          <a:lstStyle/>
          <a:p>
            <a:endParaRPr lang="en-US" sz="1400" dirty="0">
              <a:solidFill>
                <a:schemeClr val="tx1">
                  <a:lumMod val="95000"/>
                  <a:lumOff val="5000"/>
                </a:schemeClr>
              </a:solidFill>
              <a:latin typeface="Arial"/>
              <a:cs typeface="Arial"/>
            </a:endParaRPr>
          </a:p>
          <a:p>
            <a:r>
              <a:rPr lang="en-US" sz="1400" dirty="0">
                <a:solidFill>
                  <a:schemeClr val="tx1">
                    <a:lumMod val="95000"/>
                    <a:lumOff val="5000"/>
                  </a:schemeClr>
                </a:solidFill>
                <a:latin typeface="Arial"/>
                <a:cs typeface="Arial"/>
              </a:rPr>
              <a:t>If you have not uploaded the document before, use the </a:t>
            </a:r>
            <a:r>
              <a:rPr lang="en-US" sz="1400" dirty="0">
                <a:solidFill>
                  <a:srgbClr val="008000"/>
                </a:solidFill>
                <a:latin typeface="Arial"/>
                <a:cs typeface="Arial"/>
              </a:rPr>
              <a:t>”+“ </a:t>
            </a:r>
            <a:r>
              <a:rPr lang="en-US" sz="1400" dirty="0">
                <a:solidFill>
                  <a:schemeClr val="tx1">
                    <a:lumMod val="95000"/>
                    <a:lumOff val="5000"/>
                  </a:schemeClr>
                </a:solidFill>
                <a:latin typeface="Arial"/>
                <a:cs typeface="Arial"/>
              </a:rPr>
              <a:t>to add a new document.</a:t>
            </a:r>
          </a:p>
        </p:txBody>
      </p:sp>
      <p:sp>
        <p:nvSpPr>
          <p:cNvPr id="14" name="Oval 13"/>
          <p:cNvSpPr/>
          <p:nvPr/>
        </p:nvSpPr>
        <p:spPr>
          <a:xfrm>
            <a:off x="1858769" y="4435565"/>
            <a:ext cx="1401683" cy="21123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7" name="Curved Connector 16"/>
          <p:cNvCxnSpPr/>
          <p:nvPr/>
        </p:nvCxnSpPr>
        <p:spPr>
          <a:xfrm rot="16200000" flipV="1">
            <a:off x="3654877" y="3681331"/>
            <a:ext cx="1538488" cy="678281"/>
          </a:xfrm>
          <a:prstGeom prst="curvedConnector3">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3740577" y="2890708"/>
            <a:ext cx="563066" cy="21123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4CBFBAC-CED8-4F57-9A01-20EDABAA4B4D}"/>
              </a:ext>
            </a:extLst>
          </p:cNvPr>
          <p:cNvSpPr/>
          <p:nvPr/>
        </p:nvSpPr>
        <p:spPr>
          <a:xfrm>
            <a:off x="3115267" y="6341008"/>
            <a:ext cx="2940485" cy="369332"/>
          </a:xfrm>
          <a:prstGeom prst="rect">
            <a:avLst/>
          </a:prstGeom>
        </p:spPr>
        <p:txBody>
          <a:bodyPr wrap="none">
            <a:spAutoFit/>
          </a:bodyPr>
          <a:lstStyle/>
          <a:p>
            <a:pPr algn="ctr"/>
            <a:r>
              <a:rPr lang="en-US" b="1" dirty="0"/>
              <a:t>Column 3 – Results/Evidence</a:t>
            </a:r>
          </a:p>
        </p:txBody>
      </p:sp>
    </p:spTree>
    <p:extLst>
      <p:ext uri="{BB962C8B-B14F-4D97-AF65-F5344CB8AC3E}">
        <p14:creationId xmlns:p14="http://schemas.microsoft.com/office/powerpoint/2010/main" val="1276481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156C9B29-DD16-054B-8EEE-AB26849387FB}"/>
              </a:ext>
            </a:extLst>
          </p:cNvPr>
          <p:cNvGraphicFramePr/>
          <p:nvPr>
            <p:extLst>
              <p:ext uri="{D42A27DB-BD31-4B8C-83A1-F6EECF244321}">
                <p14:modId xmlns:p14="http://schemas.microsoft.com/office/powerpoint/2010/main" val="60087978"/>
              </p:ext>
            </p:extLst>
          </p:nvPr>
        </p:nvGraphicFramePr>
        <p:xfrm>
          <a:off x="360947" y="954506"/>
          <a:ext cx="8205537" cy="5470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E973EEF9-5031-414C-9DAA-7A017AA2DAF0}"/>
              </a:ext>
            </a:extLst>
          </p:cNvPr>
          <p:cNvSpPr txBox="1"/>
          <p:nvPr/>
        </p:nvSpPr>
        <p:spPr>
          <a:xfrm>
            <a:off x="1143000" y="84221"/>
            <a:ext cx="6581274" cy="523220"/>
          </a:xfrm>
          <a:prstGeom prst="rect">
            <a:avLst/>
          </a:prstGeom>
          <a:noFill/>
        </p:spPr>
        <p:txBody>
          <a:bodyPr wrap="square" rtlCol="0">
            <a:spAutoFit/>
          </a:bodyPr>
          <a:lstStyle/>
          <a:p>
            <a:pPr algn="ctr"/>
            <a:r>
              <a:rPr lang="en-US" sz="2800" b="1" dirty="0">
                <a:latin typeface="Arial"/>
                <a:cs typeface="Arial"/>
              </a:rPr>
              <a:t>Diet Analogy of Effectiveness</a:t>
            </a:r>
          </a:p>
        </p:txBody>
      </p:sp>
    </p:spTree>
    <p:extLst>
      <p:ext uri="{BB962C8B-B14F-4D97-AF65-F5344CB8AC3E}">
        <p14:creationId xmlns:p14="http://schemas.microsoft.com/office/powerpoint/2010/main" val="23177245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1014F6-3447-4DA7-9A25-D671753F7A6A}"/>
              </a:ext>
            </a:extLst>
          </p:cNvPr>
          <p:cNvPicPr>
            <a:picLocks noChangeAspect="1"/>
          </p:cNvPicPr>
          <p:nvPr/>
        </p:nvPicPr>
        <p:blipFill>
          <a:blip r:embed="rId3"/>
          <a:stretch>
            <a:fillRect/>
          </a:stretch>
        </p:blipFill>
        <p:spPr>
          <a:xfrm>
            <a:off x="0" y="0"/>
            <a:ext cx="9144000" cy="6857999"/>
          </a:xfrm>
          <a:prstGeom prst="rect">
            <a:avLst/>
          </a:prstGeom>
        </p:spPr>
      </p:pic>
      <p:sp>
        <p:nvSpPr>
          <p:cNvPr id="2" name="Text Placeholder 1"/>
          <p:cNvSpPr>
            <a:spLocks noGrp="1"/>
          </p:cNvSpPr>
          <p:nvPr>
            <p:ph type="body" sz="quarter" idx="10"/>
          </p:nvPr>
        </p:nvSpPr>
        <p:spPr>
          <a:xfrm>
            <a:off x="464820" y="2337628"/>
            <a:ext cx="8214360" cy="4016374"/>
          </a:xfrm>
        </p:spPr>
        <p:txBody>
          <a:bodyPr>
            <a:normAutofit/>
          </a:bodyPr>
          <a:lstStyle/>
          <a:p>
            <a:pPr algn="ctr"/>
            <a:r>
              <a:rPr lang="en-US" sz="2700" b="1" dirty="0">
                <a:solidFill>
                  <a:schemeClr val="tx1"/>
                </a:solidFill>
              </a:rPr>
              <a:t>How to update Column 4 – </a:t>
            </a:r>
          </a:p>
          <a:p>
            <a:pPr algn="ctr"/>
            <a:r>
              <a:rPr lang="en-US" sz="2700" b="1" dirty="0">
                <a:solidFill>
                  <a:schemeClr val="tx1"/>
                </a:solidFill>
              </a:rPr>
              <a:t>Use of Results</a:t>
            </a:r>
          </a:p>
          <a:p>
            <a:pPr algn="ctr"/>
            <a:endParaRPr lang="en-US" sz="2700" b="1" dirty="0">
              <a:solidFill>
                <a:schemeClr val="tx1"/>
              </a:solidFill>
            </a:endParaRPr>
          </a:p>
          <a:p>
            <a:pPr algn="ctr"/>
            <a:r>
              <a:rPr lang="en-US" sz="2700" b="1" dirty="0">
                <a:solidFill>
                  <a:schemeClr val="tx1"/>
                </a:solidFill>
              </a:rPr>
              <a:t>Improvement Actions Planned Next &amp; </a:t>
            </a:r>
          </a:p>
          <a:p>
            <a:pPr algn="ctr"/>
            <a:r>
              <a:rPr lang="en-US" sz="2700" b="1" dirty="0">
                <a:solidFill>
                  <a:schemeClr val="tx1"/>
                </a:solidFill>
              </a:rPr>
              <a:t>Status of Actions Implemented over the last 12 months</a:t>
            </a:r>
          </a:p>
        </p:txBody>
      </p:sp>
    </p:spTree>
    <p:extLst>
      <p:ext uri="{BB962C8B-B14F-4D97-AF65-F5344CB8AC3E}">
        <p14:creationId xmlns:p14="http://schemas.microsoft.com/office/powerpoint/2010/main" val="19294823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A0712C-125F-4FC3-A2B4-6923E21DD1CF}"/>
              </a:ext>
            </a:extLst>
          </p:cNvPr>
          <p:cNvPicPr>
            <a:picLocks noChangeAspect="1"/>
          </p:cNvPicPr>
          <p:nvPr/>
        </p:nvPicPr>
        <p:blipFill>
          <a:blip r:embed="rId3"/>
          <a:stretch>
            <a:fillRect/>
          </a:stretch>
        </p:blipFill>
        <p:spPr>
          <a:xfrm>
            <a:off x="0" y="0"/>
            <a:ext cx="9144000" cy="6857999"/>
          </a:xfrm>
          <a:prstGeom prst="rect">
            <a:avLst/>
          </a:prstGeom>
        </p:spPr>
      </p:pic>
      <p:sp>
        <p:nvSpPr>
          <p:cNvPr id="2" name="Text Placeholder 1"/>
          <p:cNvSpPr>
            <a:spLocks noGrp="1"/>
          </p:cNvSpPr>
          <p:nvPr>
            <p:ph type="body" sz="quarter" idx="10"/>
          </p:nvPr>
        </p:nvSpPr>
        <p:spPr/>
        <p:txBody>
          <a:bodyPr/>
          <a:lstStyle/>
          <a:p>
            <a:r>
              <a:rPr lang="en-US" dirty="0"/>
              <a:t>What can we modify to make positive gains for student attainment or administrative outcomes?</a:t>
            </a:r>
          </a:p>
          <a:p>
            <a:endParaRPr lang="en-US" dirty="0"/>
          </a:p>
          <a:p>
            <a:pPr>
              <a:buFont typeface="Arial" panose="020B0604020202020204" pitchFamily="34" charset="0"/>
              <a:buChar char="•"/>
            </a:pPr>
            <a:r>
              <a:rPr lang="en-US" dirty="0">
                <a:solidFill>
                  <a:schemeClr val="tx1"/>
                </a:solidFill>
              </a:rPr>
              <a:t>What will actually improve student learning or administrative efficacy?</a:t>
            </a:r>
          </a:p>
          <a:p>
            <a:pPr>
              <a:buFont typeface="Arial" panose="020B0604020202020204" pitchFamily="34" charset="0"/>
              <a:buChar char="•"/>
            </a:pPr>
            <a:r>
              <a:rPr lang="en-US" dirty="0">
                <a:solidFill>
                  <a:schemeClr val="tx1"/>
                </a:solidFill>
              </a:rPr>
              <a:t>Quality improvement actions</a:t>
            </a:r>
          </a:p>
          <a:p>
            <a:pPr>
              <a:buFont typeface="Arial" panose="020B0604020202020204" pitchFamily="34" charset="0"/>
              <a:buChar char="•"/>
            </a:pPr>
            <a:r>
              <a:rPr lang="en-US" dirty="0">
                <a:solidFill>
                  <a:schemeClr val="tx1"/>
                </a:solidFill>
              </a:rPr>
              <a:t>Excellence beyond the minimum expectations</a:t>
            </a:r>
          </a:p>
          <a:p>
            <a:pPr>
              <a:buFont typeface="Arial" panose="020B0604020202020204" pitchFamily="34" charset="0"/>
              <a:buChar char="•"/>
            </a:pPr>
            <a:r>
              <a:rPr lang="en-US" dirty="0">
                <a:solidFill>
                  <a:schemeClr val="tx1"/>
                </a:solidFill>
              </a:rPr>
              <a:t>How do you demonstrate continuous improvement?</a:t>
            </a:r>
          </a:p>
        </p:txBody>
      </p:sp>
      <p:sp>
        <p:nvSpPr>
          <p:cNvPr id="3" name="Title 2"/>
          <p:cNvSpPr>
            <a:spLocks noGrp="1"/>
          </p:cNvSpPr>
          <p:nvPr>
            <p:ph type="title"/>
          </p:nvPr>
        </p:nvSpPr>
        <p:spPr/>
        <p:txBody>
          <a:bodyPr/>
          <a:lstStyle/>
          <a:p>
            <a:r>
              <a:rPr lang="en-US" dirty="0"/>
              <a:t>Closing the Loops</a:t>
            </a:r>
          </a:p>
        </p:txBody>
      </p:sp>
    </p:spTree>
    <p:extLst>
      <p:ext uri="{BB962C8B-B14F-4D97-AF65-F5344CB8AC3E}">
        <p14:creationId xmlns:p14="http://schemas.microsoft.com/office/powerpoint/2010/main" val="12871945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5B6B87-250F-4A5C-8EED-FCD8FB3982E1}"/>
              </a:ext>
            </a:extLst>
          </p:cNvPr>
          <p:cNvPicPr>
            <a:picLocks noChangeAspect="1"/>
          </p:cNvPicPr>
          <p:nvPr/>
        </p:nvPicPr>
        <p:blipFill>
          <a:blip r:embed="rId3"/>
          <a:stretch>
            <a:fillRect/>
          </a:stretch>
        </p:blipFill>
        <p:spPr>
          <a:xfrm>
            <a:off x="0" y="0"/>
            <a:ext cx="9144000" cy="6857999"/>
          </a:xfrm>
          <a:prstGeom prst="rect">
            <a:avLst/>
          </a:prstGeom>
        </p:spPr>
      </p:pic>
      <p:sp>
        <p:nvSpPr>
          <p:cNvPr id="3" name="Content Placeholder 2"/>
          <p:cNvSpPr>
            <a:spLocks noGrp="1"/>
          </p:cNvSpPr>
          <p:nvPr>
            <p:ph idx="1"/>
          </p:nvPr>
        </p:nvSpPr>
        <p:spPr>
          <a:xfrm>
            <a:off x="457200" y="1084902"/>
            <a:ext cx="8229600" cy="5034336"/>
          </a:xfrm>
        </p:spPr>
        <p:txBody>
          <a:bodyPr>
            <a:normAutofit/>
          </a:bodyPr>
          <a:lstStyle/>
          <a:p>
            <a:r>
              <a:rPr lang="en-US" sz="2400" b="1" dirty="0"/>
              <a:t>This is the most important area</a:t>
            </a:r>
            <a:r>
              <a:rPr lang="en-US" sz="2400" dirty="0"/>
              <a:t>. You have collected your results… </a:t>
            </a:r>
          </a:p>
          <a:p>
            <a:r>
              <a:rPr lang="en-US" sz="2400" dirty="0"/>
              <a:t>Documenting how program is “</a:t>
            </a:r>
            <a:r>
              <a:rPr lang="en-US" sz="2400" b="1" i="1" dirty="0"/>
              <a:t>seeking improvement</a:t>
            </a:r>
            <a:r>
              <a:rPr lang="en-US" sz="2400" dirty="0"/>
              <a:t>”</a:t>
            </a:r>
          </a:p>
          <a:p>
            <a:r>
              <a:rPr lang="en-US" sz="2400" dirty="0"/>
              <a:t>Now what? Or so what? Close the loops!</a:t>
            </a:r>
          </a:p>
          <a:p>
            <a:r>
              <a:rPr lang="en-US" sz="2400" dirty="0"/>
              <a:t>If criterion is met or exceeded for more than one cycle, is it set too low? How are you demonstrating that program is seeking improvement? (SACSCOC requirement)</a:t>
            </a:r>
          </a:p>
          <a:p>
            <a:r>
              <a:rPr lang="en-US" sz="2400" dirty="0"/>
              <a:t>If no improvement is needed after 2-3 cycles, choose a different objective to assess.</a:t>
            </a:r>
          </a:p>
          <a:p>
            <a:r>
              <a:rPr lang="en-US" sz="2400" dirty="0"/>
              <a:t>Avoid “Continue to monitor results” as a recommendation</a:t>
            </a:r>
          </a:p>
          <a:p>
            <a:r>
              <a:rPr lang="en-US" sz="2400" dirty="0"/>
              <a:t>Developing plans are not enough, evidence of implementation is needed in the Status of Action</a:t>
            </a:r>
          </a:p>
        </p:txBody>
      </p:sp>
      <p:sp>
        <p:nvSpPr>
          <p:cNvPr id="4" name="Title 1"/>
          <p:cNvSpPr txBox="1">
            <a:spLocks/>
          </p:cNvSpPr>
          <p:nvPr/>
        </p:nvSpPr>
        <p:spPr>
          <a:xfrm>
            <a:off x="313362" y="421375"/>
            <a:ext cx="8229600" cy="4873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008000"/>
                </a:solidFill>
              </a:rPr>
              <a:t>Use of Results</a:t>
            </a:r>
          </a:p>
        </p:txBody>
      </p:sp>
    </p:spTree>
    <p:extLst>
      <p:ext uri="{BB962C8B-B14F-4D97-AF65-F5344CB8AC3E}">
        <p14:creationId xmlns:p14="http://schemas.microsoft.com/office/powerpoint/2010/main" val="3475487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976CFC-3257-4506-A059-393BEE79615C}"/>
              </a:ext>
            </a:extLst>
          </p:cNvPr>
          <p:cNvPicPr>
            <a:picLocks noChangeAspect="1"/>
          </p:cNvPicPr>
          <p:nvPr/>
        </p:nvPicPr>
        <p:blipFill>
          <a:blip r:embed="rId3"/>
          <a:stretch>
            <a:fillRect/>
          </a:stretch>
        </p:blipFill>
        <p:spPr>
          <a:xfrm>
            <a:off x="0" y="0"/>
            <a:ext cx="9144000" cy="6857999"/>
          </a:xfrm>
          <a:prstGeom prst="rect">
            <a:avLst/>
          </a:prstGeom>
        </p:spPr>
      </p:pic>
      <p:sp>
        <p:nvSpPr>
          <p:cNvPr id="2" name="Title 1"/>
          <p:cNvSpPr>
            <a:spLocks noGrp="1"/>
          </p:cNvSpPr>
          <p:nvPr>
            <p:ph type="title"/>
          </p:nvPr>
        </p:nvSpPr>
        <p:spPr/>
        <p:txBody>
          <a:bodyPr>
            <a:normAutofit fontScale="90000"/>
          </a:bodyPr>
          <a:lstStyle/>
          <a:p>
            <a:r>
              <a:rPr lang="en-US" b="1" dirty="0">
                <a:solidFill>
                  <a:srgbClr val="008000"/>
                </a:solidFill>
              </a:rPr>
              <a:t>Possible Improvement Actions </a:t>
            </a:r>
            <a:br>
              <a:rPr lang="en-US" b="1" dirty="0">
                <a:solidFill>
                  <a:srgbClr val="008000"/>
                </a:solidFill>
              </a:rPr>
            </a:br>
            <a:r>
              <a:rPr lang="en-US" b="1" dirty="0">
                <a:solidFill>
                  <a:srgbClr val="008000"/>
                </a:solidFill>
              </a:rPr>
              <a:t>based on Analysis</a:t>
            </a:r>
          </a:p>
        </p:txBody>
      </p:sp>
      <p:sp>
        <p:nvSpPr>
          <p:cNvPr id="3" name="Content Placeholder 2"/>
          <p:cNvSpPr>
            <a:spLocks noGrp="1"/>
          </p:cNvSpPr>
          <p:nvPr>
            <p:ph idx="1"/>
          </p:nvPr>
        </p:nvSpPr>
        <p:spPr/>
        <p:txBody>
          <a:bodyPr>
            <a:normAutofit fontScale="92500" lnSpcReduction="20000"/>
          </a:bodyPr>
          <a:lstStyle/>
          <a:p>
            <a:r>
              <a:rPr lang="en-US" dirty="0"/>
              <a:t>Curricular</a:t>
            </a:r>
          </a:p>
          <a:p>
            <a:r>
              <a:rPr lang="en-US" dirty="0"/>
              <a:t>Pedagogical</a:t>
            </a:r>
          </a:p>
          <a:p>
            <a:r>
              <a:rPr lang="en-US" dirty="0"/>
              <a:t>Academic support</a:t>
            </a:r>
          </a:p>
          <a:p>
            <a:r>
              <a:rPr lang="en-US" dirty="0"/>
              <a:t>Professional development</a:t>
            </a:r>
          </a:p>
          <a:p>
            <a:r>
              <a:rPr lang="en-US" dirty="0"/>
              <a:t>Improve assessment</a:t>
            </a:r>
          </a:p>
          <a:p>
            <a:r>
              <a:rPr lang="en-US" dirty="0"/>
              <a:t>Raise criterion</a:t>
            </a:r>
          </a:p>
          <a:p>
            <a:pPr marL="0" indent="0">
              <a:buNone/>
            </a:pPr>
            <a:endParaRPr lang="en-US" dirty="0"/>
          </a:p>
          <a:p>
            <a:pPr marL="0" indent="0">
              <a:buNone/>
            </a:pPr>
            <a:r>
              <a:rPr lang="en-US" b="1" dirty="0">
                <a:solidFill>
                  <a:srgbClr val="008000"/>
                </a:solidFill>
              </a:rPr>
              <a:t>Administrative:  </a:t>
            </a:r>
            <a:r>
              <a:rPr lang="en-US" dirty="0"/>
              <a:t>Raise criterion, new outcome, change procedures/process to improve efficiency or services</a:t>
            </a:r>
          </a:p>
          <a:p>
            <a:endParaRPr lang="en-US" dirty="0"/>
          </a:p>
        </p:txBody>
      </p:sp>
    </p:spTree>
    <p:extLst>
      <p:ext uri="{BB962C8B-B14F-4D97-AF65-F5344CB8AC3E}">
        <p14:creationId xmlns:p14="http://schemas.microsoft.com/office/powerpoint/2010/main" val="15496361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77A132-571A-4309-BE74-76EB64C0292E}"/>
              </a:ext>
            </a:extLst>
          </p:cNvPr>
          <p:cNvPicPr>
            <a:picLocks noChangeAspect="1"/>
          </p:cNvPicPr>
          <p:nvPr/>
        </p:nvPicPr>
        <p:blipFill>
          <a:blip r:embed="rId3"/>
          <a:stretch>
            <a:fillRect/>
          </a:stretch>
        </p:blipFill>
        <p:spPr>
          <a:xfrm>
            <a:off x="0" y="0"/>
            <a:ext cx="9144000" cy="6857999"/>
          </a:xfrm>
          <a:prstGeom prst="rect">
            <a:avLst/>
          </a:prstGeom>
        </p:spPr>
      </p:pic>
      <p:sp>
        <p:nvSpPr>
          <p:cNvPr id="2" name="Title 1"/>
          <p:cNvSpPr>
            <a:spLocks noGrp="1"/>
          </p:cNvSpPr>
          <p:nvPr>
            <p:ph type="title"/>
          </p:nvPr>
        </p:nvSpPr>
        <p:spPr/>
        <p:txBody>
          <a:bodyPr>
            <a:normAutofit fontScale="90000"/>
          </a:bodyPr>
          <a:lstStyle/>
          <a:p>
            <a:r>
              <a:rPr lang="en-US" b="1" dirty="0">
                <a:solidFill>
                  <a:srgbClr val="008000"/>
                </a:solidFill>
              </a:rPr>
              <a:t>Possible Improvement Actions</a:t>
            </a:r>
            <a:br>
              <a:rPr lang="en-US" b="1" dirty="0">
                <a:solidFill>
                  <a:srgbClr val="008000"/>
                </a:solidFill>
              </a:rPr>
            </a:br>
            <a:r>
              <a:rPr lang="en-US" b="1" dirty="0">
                <a:solidFill>
                  <a:srgbClr val="008000"/>
                </a:solidFill>
              </a:rPr>
              <a:t>(academic)</a:t>
            </a:r>
          </a:p>
        </p:txBody>
      </p:sp>
      <p:sp>
        <p:nvSpPr>
          <p:cNvPr id="3" name="Content Placeholder 2"/>
          <p:cNvSpPr>
            <a:spLocks noGrp="1"/>
          </p:cNvSpPr>
          <p:nvPr>
            <p:ph idx="1"/>
          </p:nvPr>
        </p:nvSpPr>
        <p:spPr/>
        <p:txBody>
          <a:bodyPr>
            <a:normAutofit/>
          </a:bodyPr>
          <a:lstStyle/>
          <a:p>
            <a:r>
              <a:rPr lang="en-US" sz="2600" dirty="0"/>
              <a:t>Create progressively more challenging projects, problems or standards of performance in your program</a:t>
            </a:r>
          </a:p>
          <a:p>
            <a:r>
              <a:rPr lang="en-US" sz="2600" dirty="0"/>
              <a:t>Do you use the same level of validity, reliability and empirical research in deciding curricular changes?</a:t>
            </a:r>
          </a:p>
          <a:p>
            <a:r>
              <a:rPr lang="en-US" sz="2600" dirty="0"/>
              <a:t>Can you improve future iterations of assessment?</a:t>
            </a:r>
          </a:p>
          <a:p>
            <a:r>
              <a:rPr lang="en-US" sz="2600" dirty="0"/>
              <a:t>If you use a high stakes test in your program, is your means of assessment valid? </a:t>
            </a:r>
          </a:p>
          <a:p>
            <a:r>
              <a:rPr lang="en-US" sz="2600" dirty="0"/>
              <a:t>Do you have interrater reliability in your assessment?</a:t>
            </a:r>
          </a:p>
          <a:p>
            <a:endParaRPr lang="en-US" dirty="0"/>
          </a:p>
        </p:txBody>
      </p:sp>
    </p:spTree>
    <p:extLst>
      <p:ext uri="{BB962C8B-B14F-4D97-AF65-F5344CB8AC3E}">
        <p14:creationId xmlns:p14="http://schemas.microsoft.com/office/powerpoint/2010/main" val="33683621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AEC10D-6B9B-4303-B568-3A9459E0AD4C}"/>
              </a:ext>
            </a:extLst>
          </p:cNvPr>
          <p:cNvPicPr>
            <a:picLocks noChangeAspect="1"/>
          </p:cNvPicPr>
          <p:nvPr/>
        </p:nvPicPr>
        <p:blipFill>
          <a:blip r:embed="rId3"/>
          <a:stretch>
            <a:fillRect/>
          </a:stretch>
        </p:blipFill>
        <p:spPr>
          <a:xfrm>
            <a:off x="0" y="0"/>
            <a:ext cx="9144000" cy="6857999"/>
          </a:xfrm>
          <a:prstGeom prst="rect">
            <a:avLst/>
          </a:prstGeom>
        </p:spPr>
      </p:pic>
      <p:pic>
        <p:nvPicPr>
          <p:cNvPr id="9" name="Picture 8">
            <a:extLst>
              <a:ext uri="{FF2B5EF4-FFF2-40B4-BE49-F238E27FC236}">
                <a16:creationId xmlns:a16="http://schemas.microsoft.com/office/drawing/2014/main" id="{4A1F6062-1E35-4592-8989-CE00105CE3DC}"/>
              </a:ext>
            </a:extLst>
          </p:cNvPr>
          <p:cNvPicPr>
            <a:picLocks noChangeAspect="1"/>
          </p:cNvPicPr>
          <p:nvPr/>
        </p:nvPicPr>
        <p:blipFill>
          <a:blip r:embed="rId4"/>
          <a:stretch>
            <a:fillRect/>
          </a:stretch>
        </p:blipFill>
        <p:spPr>
          <a:xfrm>
            <a:off x="2076448" y="1704512"/>
            <a:ext cx="7067552" cy="3786791"/>
          </a:xfrm>
          <a:prstGeom prst="rect">
            <a:avLst/>
          </a:prstGeom>
        </p:spPr>
      </p:pic>
      <p:sp>
        <p:nvSpPr>
          <p:cNvPr id="2" name="Title 1"/>
          <p:cNvSpPr>
            <a:spLocks noGrp="1"/>
          </p:cNvSpPr>
          <p:nvPr>
            <p:ph type="title"/>
          </p:nvPr>
        </p:nvSpPr>
        <p:spPr>
          <a:xfrm>
            <a:off x="457200" y="524773"/>
            <a:ext cx="8229600" cy="487362"/>
          </a:xfrm>
        </p:spPr>
        <p:txBody>
          <a:bodyPr>
            <a:noAutofit/>
          </a:bodyPr>
          <a:lstStyle/>
          <a:p>
            <a:r>
              <a:rPr lang="en-US" sz="4000" b="1" dirty="0">
                <a:solidFill>
                  <a:srgbClr val="C00000"/>
                </a:solidFill>
              </a:rPr>
              <a:t>Use of Results for Improvement</a:t>
            </a:r>
          </a:p>
        </p:txBody>
      </p:sp>
      <p:sp>
        <p:nvSpPr>
          <p:cNvPr id="5" name="TextBox 4"/>
          <p:cNvSpPr txBox="1"/>
          <p:nvPr/>
        </p:nvSpPr>
        <p:spPr>
          <a:xfrm>
            <a:off x="129210" y="1539812"/>
            <a:ext cx="1921565" cy="4524315"/>
          </a:xfrm>
          <a:prstGeom prst="rect">
            <a:avLst/>
          </a:prstGeom>
          <a:noFill/>
        </p:spPr>
        <p:txBody>
          <a:bodyPr wrap="square" rtlCol="0">
            <a:spAutoFit/>
          </a:bodyPr>
          <a:lstStyle/>
          <a:p>
            <a:r>
              <a:rPr lang="en-US" dirty="0"/>
              <a:t>This text box is used to explain what the unit plans on improving after analyzing results.  </a:t>
            </a:r>
          </a:p>
          <a:p>
            <a:endParaRPr lang="en-US" dirty="0"/>
          </a:p>
          <a:p>
            <a:r>
              <a:rPr lang="en-US" dirty="0"/>
              <a:t>“Continue to monitor” is not acceptable except in first year of outcome.</a:t>
            </a:r>
          </a:p>
          <a:p>
            <a:endParaRPr lang="en-US" dirty="0"/>
          </a:p>
          <a:p>
            <a:r>
              <a:rPr lang="en-US" dirty="0"/>
              <a:t>Click “Save” and “Return” after entry.</a:t>
            </a:r>
          </a:p>
        </p:txBody>
      </p:sp>
      <p:cxnSp>
        <p:nvCxnSpPr>
          <p:cNvPr id="7" name="Straight Arrow Connector 6"/>
          <p:cNvCxnSpPr>
            <a:cxnSpLocks/>
          </p:cNvCxnSpPr>
          <p:nvPr/>
        </p:nvCxnSpPr>
        <p:spPr>
          <a:xfrm>
            <a:off x="1775792" y="3266983"/>
            <a:ext cx="2032728" cy="180972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264332" y="1714461"/>
            <a:ext cx="1879668" cy="34631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0" name="Rectangle 9">
            <a:extLst>
              <a:ext uri="{FF2B5EF4-FFF2-40B4-BE49-F238E27FC236}">
                <a16:creationId xmlns:a16="http://schemas.microsoft.com/office/drawing/2014/main" id="{888D32BB-5DD6-4387-8F6D-E2582B97C74F}"/>
              </a:ext>
            </a:extLst>
          </p:cNvPr>
          <p:cNvSpPr/>
          <p:nvPr/>
        </p:nvSpPr>
        <p:spPr>
          <a:xfrm>
            <a:off x="2416588" y="6341008"/>
            <a:ext cx="4337854" cy="369332"/>
          </a:xfrm>
          <a:prstGeom prst="rect">
            <a:avLst/>
          </a:prstGeom>
        </p:spPr>
        <p:txBody>
          <a:bodyPr wrap="none">
            <a:spAutoFit/>
          </a:bodyPr>
          <a:lstStyle/>
          <a:p>
            <a:pPr algn="ctr"/>
            <a:r>
              <a:rPr lang="en-US" b="1" dirty="0"/>
              <a:t>Column 4 – Use of Results for Improvement</a:t>
            </a:r>
          </a:p>
        </p:txBody>
      </p:sp>
    </p:spTree>
    <p:extLst>
      <p:ext uri="{BB962C8B-B14F-4D97-AF65-F5344CB8AC3E}">
        <p14:creationId xmlns:p14="http://schemas.microsoft.com/office/powerpoint/2010/main" val="41429285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1E3247-6C3D-4D22-960E-D7F5F39D7362}"/>
              </a:ext>
            </a:extLst>
          </p:cNvPr>
          <p:cNvPicPr>
            <a:picLocks noChangeAspect="1"/>
          </p:cNvPicPr>
          <p:nvPr/>
        </p:nvPicPr>
        <p:blipFill>
          <a:blip r:embed="rId3"/>
          <a:stretch>
            <a:fillRect/>
          </a:stretch>
        </p:blipFill>
        <p:spPr>
          <a:xfrm>
            <a:off x="0" y="1"/>
            <a:ext cx="9144000" cy="6857999"/>
          </a:xfrm>
          <a:prstGeom prst="rect">
            <a:avLst/>
          </a:prstGeom>
        </p:spPr>
      </p:pic>
      <p:pic>
        <p:nvPicPr>
          <p:cNvPr id="13" name="Picture 12">
            <a:extLst>
              <a:ext uri="{FF2B5EF4-FFF2-40B4-BE49-F238E27FC236}">
                <a16:creationId xmlns:a16="http://schemas.microsoft.com/office/drawing/2014/main" id="{339ABD13-5BE0-45D1-8960-280F34EEDE90}"/>
              </a:ext>
            </a:extLst>
          </p:cNvPr>
          <p:cNvPicPr>
            <a:picLocks noChangeAspect="1"/>
          </p:cNvPicPr>
          <p:nvPr/>
        </p:nvPicPr>
        <p:blipFill rotWithShape="1">
          <a:blip r:embed="rId4"/>
          <a:srcRect t="7790"/>
          <a:stretch/>
        </p:blipFill>
        <p:spPr>
          <a:xfrm>
            <a:off x="628099" y="653391"/>
            <a:ext cx="7887801" cy="5472588"/>
          </a:xfrm>
          <a:prstGeom prst="rect">
            <a:avLst/>
          </a:prstGeom>
        </p:spPr>
      </p:pic>
      <p:sp>
        <p:nvSpPr>
          <p:cNvPr id="4" name="TextBox 3"/>
          <p:cNvSpPr txBox="1"/>
          <p:nvPr/>
        </p:nvSpPr>
        <p:spPr>
          <a:xfrm>
            <a:off x="3724132" y="2408569"/>
            <a:ext cx="5049078" cy="1477328"/>
          </a:xfrm>
          <a:prstGeom prst="rect">
            <a:avLst/>
          </a:prstGeom>
          <a:solidFill>
            <a:schemeClr val="bg1"/>
          </a:solidFill>
          <a:ln>
            <a:solidFill>
              <a:schemeClr val="tx1"/>
            </a:solidFill>
          </a:ln>
        </p:spPr>
        <p:txBody>
          <a:bodyPr wrap="square" rtlCol="0">
            <a:spAutoFit/>
          </a:bodyPr>
          <a:lstStyle/>
          <a:p>
            <a:pPr algn="ctr"/>
            <a:r>
              <a:rPr lang="en-US" b="1" dirty="0">
                <a:latin typeface="Arial"/>
                <a:cs typeface="Arial"/>
              </a:rPr>
              <a:t>Add a status update (follow-up) to actions planned during the last cycle.</a:t>
            </a:r>
          </a:p>
          <a:p>
            <a:pPr algn="ctr"/>
            <a:r>
              <a:rPr lang="en-US" b="1" dirty="0">
                <a:latin typeface="Arial"/>
                <a:cs typeface="Arial"/>
              </a:rPr>
              <a:t> If an improvement was planned after 2018-19, a status update should be entered now for 2019-20 end of year reporting. </a:t>
            </a:r>
          </a:p>
        </p:txBody>
      </p:sp>
      <p:sp>
        <p:nvSpPr>
          <p:cNvPr id="2" name="TextBox 1"/>
          <p:cNvSpPr txBox="1"/>
          <p:nvPr/>
        </p:nvSpPr>
        <p:spPr>
          <a:xfrm>
            <a:off x="457200" y="191726"/>
            <a:ext cx="7974345" cy="461665"/>
          </a:xfrm>
          <a:prstGeom prst="rect">
            <a:avLst/>
          </a:prstGeom>
          <a:noFill/>
        </p:spPr>
        <p:txBody>
          <a:bodyPr wrap="square" rtlCol="0">
            <a:spAutoFit/>
          </a:bodyPr>
          <a:lstStyle/>
          <a:p>
            <a:pPr algn="ctr"/>
            <a:r>
              <a:rPr lang="en-US" sz="2400" b="1" dirty="0">
                <a:latin typeface="Arial"/>
                <a:cs typeface="Arial"/>
              </a:rPr>
              <a:t>Status of Action </a:t>
            </a:r>
            <a:r>
              <a:rPr lang="en-US" sz="2400" dirty="0">
                <a:latin typeface="Arial"/>
                <a:cs typeface="Arial"/>
              </a:rPr>
              <a:t>on last cycle’s planned improvements</a:t>
            </a:r>
          </a:p>
        </p:txBody>
      </p:sp>
      <p:sp>
        <p:nvSpPr>
          <p:cNvPr id="8" name="Oval 7"/>
          <p:cNvSpPr/>
          <p:nvPr/>
        </p:nvSpPr>
        <p:spPr>
          <a:xfrm>
            <a:off x="7965361" y="5063880"/>
            <a:ext cx="390578" cy="352608"/>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590828" y="668779"/>
            <a:ext cx="412897" cy="30303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a:off x="1723357" y="4337103"/>
            <a:ext cx="412897" cy="30303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1210455" y="2027449"/>
            <a:ext cx="412897" cy="30303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DC993FB5-2874-4984-8548-808CF427C440}"/>
              </a:ext>
            </a:extLst>
          </p:cNvPr>
          <p:cNvCxnSpPr/>
          <p:nvPr/>
        </p:nvCxnSpPr>
        <p:spPr>
          <a:xfrm>
            <a:off x="6933460" y="3885897"/>
            <a:ext cx="1100831" cy="117798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D818D07F-AA66-48D4-9393-A262D1594B80}"/>
              </a:ext>
            </a:extLst>
          </p:cNvPr>
          <p:cNvSpPr/>
          <p:nvPr/>
        </p:nvSpPr>
        <p:spPr>
          <a:xfrm>
            <a:off x="2416588" y="6341008"/>
            <a:ext cx="4337854" cy="369332"/>
          </a:xfrm>
          <a:prstGeom prst="rect">
            <a:avLst/>
          </a:prstGeom>
        </p:spPr>
        <p:txBody>
          <a:bodyPr wrap="none">
            <a:spAutoFit/>
          </a:bodyPr>
          <a:lstStyle/>
          <a:p>
            <a:pPr algn="ctr"/>
            <a:r>
              <a:rPr lang="en-US" b="1" dirty="0"/>
              <a:t>Column 4 – Use of Results for Improvement</a:t>
            </a:r>
          </a:p>
        </p:txBody>
      </p:sp>
    </p:spTree>
    <p:extLst>
      <p:ext uri="{BB962C8B-B14F-4D97-AF65-F5344CB8AC3E}">
        <p14:creationId xmlns:p14="http://schemas.microsoft.com/office/powerpoint/2010/main" val="2639025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A697A5-B420-4923-81B7-D3452E6F94FD}"/>
              </a:ext>
            </a:extLst>
          </p:cNvPr>
          <p:cNvPicPr>
            <a:picLocks noChangeAspect="1"/>
          </p:cNvPicPr>
          <p:nvPr/>
        </p:nvPicPr>
        <p:blipFill>
          <a:blip r:embed="rId3"/>
          <a:stretch>
            <a:fillRect/>
          </a:stretch>
        </p:blipFill>
        <p:spPr>
          <a:xfrm>
            <a:off x="0" y="0"/>
            <a:ext cx="9144000" cy="6857999"/>
          </a:xfrm>
          <a:prstGeom prst="rect">
            <a:avLst/>
          </a:prstGeom>
        </p:spPr>
      </p:pic>
      <p:pic>
        <p:nvPicPr>
          <p:cNvPr id="5" name="Picture 4">
            <a:extLst>
              <a:ext uri="{FF2B5EF4-FFF2-40B4-BE49-F238E27FC236}">
                <a16:creationId xmlns:a16="http://schemas.microsoft.com/office/drawing/2014/main" id="{B3837253-47D2-4586-A557-0D1FB3E59715}"/>
              </a:ext>
            </a:extLst>
          </p:cNvPr>
          <p:cNvPicPr>
            <a:picLocks noChangeAspect="1"/>
          </p:cNvPicPr>
          <p:nvPr/>
        </p:nvPicPr>
        <p:blipFill>
          <a:blip r:embed="rId4"/>
          <a:stretch>
            <a:fillRect/>
          </a:stretch>
        </p:blipFill>
        <p:spPr>
          <a:xfrm>
            <a:off x="368189" y="1042654"/>
            <a:ext cx="8298785" cy="4932018"/>
          </a:xfrm>
          <a:prstGeom prst="rect">
            <a:avLst/>
          </a:prstGeom>
        </p:spPr>
      </p:pic>
      <p:sp>
        <p:nvSpPr>
          <p:cNvPr id="2" name="TextBox 1"/>
          <p:cNvSpPr txBox="1"/>
          <p:nvPr/>
        </p:nvSpPr>
        <p:spPr>
          <a:xfrm>
            <a:off x="1081377" y="405517"/>
            <a:ext cx="6679096" cy="584775"/>
          </a:xfrm>
          <a:prstGeom prst="rect">
            <a:avLst/>
          </a:prstGeom>
          <a:noFill/>
        </p:spPr>
        <p:txBody>
          <a:bodyPr wrap="square" rtlCol="0">
            <a:spAutoFit/>
          </a:bodyPr>
          <a:lstStyle/>
          <a:p>
            <a:pPr algn="ctr"/>
            <a:r>
              <a:rPr lang="en-US" sz="3200" b="1" dirty="0">
                <a:latin typeface="Arial"/>
                <a:cs typeface="Arial"/>
              </a:rPr>
              <a:t>Adding a Status of Action</a:t>
            </a:r>
          </a:p>
        </p:txBody>
      </p:sp>
      <p:sp>
        <p:nvSpPr>
          <p:cNvPr id="8" name="TextBox 7"/>
          <p:cNvSpPr txBox="1"/>
          <p:nvPr/>
        </p:nvSpPr>
        <p:spPr>
          <a:xfrm>
            <a:off x="2499788" y="5138472"/>
            <a:ext cx="4948578" cy="1200329"/>
          </a:xfrm>
          <a:prstGeom prst="rect">
            <a:avLst/>
          </a:prstGeom>
          <a:noFill/>
        </p:spPr>
        <p:txBody>
          <a:bodyPr wrap="square" rtlCol="0">
            <a:spAutoFit/>
          </a:bodyPr>
          <a:lstStyle/>
          <a:p>
            <a:r>
              <a:rPr lang="en-US" sz="1200" b="1" dirty="0">
                <a:solidFill>
                  <a:srgbClr val="00B050"/>
                </a:solidFill>
                <a:latin typeface="Arial"/>
                <a:cs typeface="Arial"/>
              </a:rPr>
              <a:t>Did the program/office implement the recommendation? Did it have any effect on the outcome? The only time you do not need to do this is if the recommendation was to close the outcome and assess a new outcome. </a:t>
            </a:r>
          </a:p>
          <a:p>
            <a:endParaRPr lang="en-US" sz="2400" dirty="0">
              <a:solidFill>
                <a:srgbClr val="139A29"/>
              </a:solidFill>
              <a:latin typeface="Arial"/>
              <a:cs typeface="Arial"/>
            </a:endParaRPr>
          </a:p>
        </p:txBody>
      </p:sp>
      <p:sp>
        <p:nvSpPr>
          <p:cNvPr id="9" name="5-Point Star 8"/>
          <p:cNvSpPr/>
          <p:nvPr/>
        </p:nvSpPr>
        <p:spPr>
          <a:xfrm>
            <a:off x="7315816" y="4471567"/>
            <a:ext cx="444657" cy="660633"/>
          </a:xfrm>
          <a:prstGeom prst="star5">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86BBA4A-D38A-40D1-BAD3-20411386F663}"/>
              </a:ext>
            </a:extLst>
          </p:cNvPr>
          <p:cNvSpPr/>
          <p:nvPr/>
        </p:nvSpPr>
        <p:spPr>
          <a:xfrm>
            <a:off x="2416588" y="6341008"/>
            <a:ext cx="4337854" cy="369332"/>
          </a:xfrm>
          <a:prstGeom prst="rect">
            <a:avLst/>
          </a:prstGeom>
        </p:spPr>
        <p:txBody>
          <a:bodyPr wrap="none">
            <a:spAutoFit/>
          </a:bodyPr>
          <a:lstStyle/>
          <a:p>
            <a:pPr algn="ctr"/>
            <a:r>
              <a:rPr lang="en-US" b="1" dirty="0"/>
              <a:t>Column 4 – Use of Results for Improvement</a:t>
            </a:r>
          </a:p>
        </p:txBody>
      </p:sp>
    </p:spTree>
    <p:extLst>
      <p:ext uri="{BB962C8B-B14F-4D97-AF65-F5344CB8AC3E}">
        <p14:creationId xmlns:p14="http://schemas.microsoft.com/office/powerpoint/2010/main" val="37633781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3D06D2-39DC-4C59-916D-1D687CC89552}"/>
              </a:ext>
            </a:extLst>
          </p:cNvPr>
          <p:cNvPicPr>
            <a:picLocks noChangeAspect="1"/>
          </p:cNvPicPr>
          <p:nvPr/>
        </p:nvPicPr>
        <p:blipFill>
          <a:blip r:embed="rId3"/>
          <a:stretch>
            <a:fillRect/>
          </a:stretch>
        </p:blipFill>
        <p:spPr>
          <a:xfrm>
            <a:off x="0" y="0"/>
            <a:ext cx="9144000" cy="6857999"/>
          </a:xfrm>
          <a:prstGeom prst="rect">
            <a:avLst/>
          </a:prstGeom>
        </p:spPr>
      </p:pic>
      <p:sp>
        <p:nvSpPr>
          <p:cNvPr id="2" name="TextBox 1"/>
          <p:cNvSpPr txBox="1"/>
          <p:nvPr/>
        </p:nvSpPr>
        <p:spPr>
          <a:xfrm>
            <a:off x="349624" y="743151"/>
            <a:ext cx="8722658" cy="5863144"/>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a:latin typeface="Arial"/>
                <a:cs typeface="Arial"/>
              </a:rPr>
              <a:t>IE is about improving or enhancing- not reporting.</a:t>
            </a:r>
          </a:p>
          <a:p>
            <a:pPr marL="342900" indent="-342900">
              <a:spcAft>
                <a:spcPts val="600"/>
              </a:spcAft>
              <a:buFont typeface="Arial" panose="020B0604020202020204" pitchFamily="34" charset="0"/>
              <a:buChar char="•"/>
            </a:pPr>
            <a:r>
              <a:rPr lang="en-US" sz="2400" dirty="0">
                <a:latin typeface="Arial"/>
                <a:cs typeface="Arial"/>
              </a:rPr>
              <a:t>IE is not about proving students can perform at a specific, minimal level year after year</a:t>
            </a:r>
          </a:p>
          <a:p>
            <a:pPr marL="342900" indent="-342900">
              <a:spcAft>
                <a:spcPts val="600"/>
              </a:spcAft>
              <a:buFont typeface="Arial" panose="020B0604020202020204" pitchFamily="34" charset="0"/>
              <a:buChar char="•"/>
            </a:pPr>
            <a:r>
              <a:rPr lang="en-US" sz="2400" dirty="0">
                <a:latin typeface="Arial"/>
                <a:cs typeface="Arial"/>
              </a:rPr>
              <a:t>Always run a 4-Column Report after changes &amp; save copy</a:t>
            </a:r>
          </a:p>
          <a:p>
            <a:pPr marL="342900" indent="-342900">
              <a:spcAft>
                <a:spcPts val="600"/>
              </a:spcAft>
              <a:buFont typeface="Arial" panose="020B0604020202020204" pitchFamily="34" charset="0"/>
              <a:buChar char="•"/>
            </a:pPr>
            <a:r>
              <a:rPr lang="en-US" sz="2400" dirty="0">
                <a:latin typeface="Arial"/>
                <a:cs typeface="Arial"/>
              </a:rPr>
              <a:t>Never delete or overwrite existing outcomes, methods, or results (showing a mature, ongoing process is good)</a:t>
            </a:r>
          </a:p>
          <a:p>
            <a:pPr marL="342900" indent="-342900">
              <a:spcAft>
                <a:spcPts val="600"/>
              </a:spcAft>
              <a:buFont typeface="Arial" panose="020B0604020202020204" pitchFamily="34" charset="0"/>
              <a:buChar char="•"/>
            </a:pPr>
            <a:r>
              <a:rPr lang="en-US" sz="2400" dirty="0">
                <a:latin typeface="Arial"/>
                <a:cs typeface="Arial"/>
              </a:rPr>
              <a:t>Always address your prior improvement plans (status update). </a:t>
            </a:r>
          </a:p>
          <a:p>
            <a:pPr marL="342900" indent="-342900">
              <a:spcAft>
                <a:spcPts val="600"/>
              </a:spcAft>
              <a:buFont typeface="Arial" panose="020B0604020202020204" pitchFamily="34" charset="0"/>
              <a:buChar char="•"/>
            </a:pPr>
            <a:r>
              <a:rPr lang="en-US" sz="2400" dirty="0">
                <a:latin typeface="Arial"/>
                <a:cs typeface="Arial"/>
              </a:rPr>
              <a:t>It is ok to not meet your criterion- Just include your plans (actions to take) in the “next action planned” section</a:t>
            </a:r>
          </a:p>
          <a:p>
            <a:pPr marL="342900" indent="-342900">
              <a:spcAft>
                <a:spcPts val="600"/>
              </a:spcAft>
              <a:buFont typeface="Arial" panose="020B0604020202020204" pitchFamily="34" charset="0"/>
              <a:buChar char="•"/>
            </a:pPr>
            <a:r>
              <a:rPr lang="en-US" sz="2400" dirty="0">
                <a:latin typeface="Arial"/>
                <a:cs typeface="Arial"/>
              </a:rPr>
              <a:t>The deadline for Academic and Administrative plans is </a:t>
            </a:r>
            <a:r>
              <a:rPr lang="en-US" sz="2800" b="1" dirty="0">
                <a:solidFill>
                  <a:srgbClr val="00B050"/>
                </a:solidFill>
                <a:latin typeface="Arial"/>
                <a:cs typeface="Arial"/>
              </a:rPr>
              <a:t>October 15</a:t>
            </a:r>
            <a:r>
              <a:rPr lang="en-US" sz="2800" b="1" baseline="30000" dirty="0">
                <a:solidFill>
                  <a:srgbClr val="00B050"/>
                </a:solidFill>
                <a:latin typeface="Arial"/>
                <a:cs typeface="Arial"/>
              </a:rPr>
              <a:t>th</a:t>
            </a:r>
            <a:r>
              <a:rPr lang="en-US" sz="2400" dirty="0">
                <a:latin typeface="Arial"/>
                <a:cs typeface="Arial"/>
              </a:rPr>
              <a:t>. </a:t>
            </a:r>
          </a:p>
          <a:p>
            <a:pPr marL="342900" indent="-342900">
              <a:buFont typeface="Arial" panose="020B0604020202020204" pitchFamily="34" charset="0"/>
              <a:buChar char="•"/>
            </a:pPr>
            <a:endParaRPr lang="en-US" sz="2400" dirty="0">
              <a:latin typeface="Arial"/>
              <a:cs typeface="Arial"/>
            </a:endParaRPr>
          </a:p>
          <a:p>
            <a:pPr marL="342900" indent="-342900">
              <a:buFont typeface="Arial" panose="020B0604020202020204" pitchFamily="34" charset="0"/>
              <a:buChar char="•"/>
            </a:pPr>
            <a:endParaRPr lang="en-US" sz="2400" dirty="0">
              <a:solidFill>
                <a:srgbClr val="139A29"/>
              </a:solidFill>
              <a:latin typeface="Arial"/>
              <a:cs typeface="Arial"/>
            </a:endParaRPr>
          </a:p>
        </p:txBody>
      </p:sp>
      <p:sp>
        <p:nvSpPr>
          <p:cNvPr id="3" name="TextBox 2"/>
          <p:cNvSpPr txBox="1"/>
          <p:nvPr/>
        </p:nvSpPr>
        <p:spPr>
          <a:xfrm>
            <a:off x="349625" y="158376"/>
            <a:ext cx="8184776" cy="584775"/>
          </a:xfrm>
          <a:prstGeom prst="rect">
            <a:avLst/>
          </a:prstGeom>
          <a:noFill/>
        </p:spPr>
        <p:txBody>
          <a:bodyPr wrap="square" rtlCol="0">
            <a:spAutoFit/>
          </a:bodyPr>
          <a:lstStyle/>
          <a:p>
            <a:r>
              <a:rPr lang="en-US" sz="3200" b="1" dirty="0">
                <a:solidFill>
                  <a:srgbClr val="139A29"/>
                </a:solidFill>
                <a:latin typeface="Arial"/>
                <a:cs typeface="Arial"/>
              </a:rPr>
              <a:t>Things to remember:</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DD2788-1FA8-4D2C-8F99-81D33CE50E65}"/>
              </a:ext>
            </a:extLst>
          </p:cNvPr>
          <p:cNvPicPr>
            <a:picLocks noChangeAspect="1"/>
          </p:cNvPicPr>
          <p:nvPr/>
        </p:nvPicPr>
        <p:blipFill>
          <a:blip r:embed="rId3"/>
          <a:stretch>
            <a:fillRect/>
          </a:stretch>
        </p:blipFill>
        <p:spPr>
          <a:xfrm>
            <a:off x="0" y="0"/>
            <a:ext cx="9144000" cy="6857999"/>
          </a:xfrm>
          <a:prstGeom prst="rect">
            <a:avLst/>
          </a:prstGeom>
        </p:spPr>
      </p:pic>
      <p:sp>
        <p:nvSpPr>
          <p:cNvPr id="2" name="Text Placeholder 1"/>
          <p:cNvSpPr>
            <a:spLocks noGrp="1"/>
          </p:cNvSpPr>
          <p:nvPr>
            <p:ph type="body" sz="quarter" idx="13"/>
          </p:nvPr>
        </p:nvSpPr>
        <p:spPr>
          <a:xfrm>
            <a:off x="472439" y="660400"/>
            <a:ext cx="8229771" cy="5493820"/>
          </a:xfrm>
        </p:spPr>
        <p:txBody>
          <a:bodyPr>
            <a:noAutofit/>
          </a:bodyPr>
          <a:lstStyle/>
          <a:p>
            <a:endParaRPr lang="en-US" b="1" dirty="0">
              <a:latin typeface="Arial"/>
              <a:cs typeface="Arial"/>
            </a:endParaRPr>
          </a:p>
          <a:p>
            <a:r>
              <a:rPr lang="en-US" b="1" dirty="0">
                <a:latin typeface="Arial"/>
                <a:cs typeface="Arial"/>
              </a:rPr>
              <a:t>So how does a 4-column report demonstrate IE?</a:t>
            </a:r>
          </a:p>
          <a:p>
            <a:endParaRPr lang="en-US" sz="2800" b="1" dirty="0">
              <a:solidFill>
                <a:schemeClr val="tx1"/>
              </a:solidFill>
              <a:latin typeface="Arial"/>
              <a:cs typeface="Arial"/>
            </a:endParaRPr>
          </a:p>
          <a:p>
            <a:r>
              <a:rPr lang="en-US" sz="2800" b="1" dirty="0">
                <a:solidFill>
                  <a:schemeClr val="tx1"/>
                </a:solidFill>
                <a:latin typeface="Arial"/>
                <a:cs typeface="Arial"/>
              </a:rPr>
              <a:t>Institutional Effectiveness (IE)</a:t>
            </a:r>
          </a:p>
          <a:p>
            <a:endParaRPr lang="en-US" sz="1600" dirty="0">
              <a:solidFill>
                <a:schemeClr val="tx1"/>
              </a:solidFill>
            </a:endParaRPr>
          </a:p>
          <a:p>
            <a:r>
              <a:rPr lang="en-US" dirty="0">
                <a:solidFill>
                  <a:schemeClr val="tx1"/>
                </a:solidFill>
              </a:rPr>
              <a:t>Institutional Effectiveness is the </a:t>
            </a:r>
            <a:r>
              <a:rPr lang="en-US" b="1" dirty="0">
                <a:solidFill>
                  <a:srgbClr val="FF0000"/>
                </a:solidFill>
              </a:rPr>
              <a:t>systematic</a:t>
            </a:r>
            <a:r>
              <a:rPr lang="en-US" dirty="0">
                <a:solidFill>
                  <a:schemeClr val="tx1"/>
                </a:solidFill>
              </a:rPr>
              <a:t> </a:t>
            </a:r>
            <a:r>
              <a:rPr lang="en-US" dirty="0">
                <a:solidFill>
                  <a:srgbClr val="FF0000"/>
                </a:solidFill>
              </a:rPr>
              <a:t>and </a:t>
            </a:r>
            <a:r>
              <a:rPr lang="en-US" b="1" dirty="0">
                <a:solidFill>
                  <a:srgbClr val="FF0000"/>
                </a:solidFill>
              </a:rPr>
              <a:t>ongoing process</a:t>
            </a:r>
            <a:r>
              <a:rPr lang="en-US" b="1" dirty="0">
                <a:solidFill>
                  <a:schemeClr val="tx1"/>
                </a:solidFill>
              </a:rPr>
              <a:t> </a:t>
            </a:r>
            <a:r>
              <a:rPr lang="en-US" dirty="0">
                <a:solidFill>
                  <a:schemeClr val="tx1"/>
                </a:solidFill>
              </a:rPr>
              <a:t>of </a:t>
            </a:r>
            <a:r>
              <a:rPr lang="en-US" b="1" dirty="0">
                <a:solidFill>
                  <a:srgbClr val="008000"/>
                </a:solidFill>
              </a:rPr>
              <a:t>identifying expected outcomes</a:t>
            </a:r>
            <a:r>
              <a:rPr lang="en-US" dirty="0">
                <a:solidFill>
                  <a:schemeClr val="tx1"/>
                </a:solidFill>
              </a:rPr>
              <a:t>, </a:t>
            </a:r>
            <a:r>
              <a:rPr lang="en-US" b="1" dirty="0">
                <a:solidFill>
                  <a:schemeClr val="tx2">
                    <a:lumMod val="75000"/>
                  </a:schemeClr>
                </a:solidFill>
              </a:rPr>
              <a:t>assessing the extent to which the outcomes are achieved</a:t>
            </a:r>
            <a:r>
              <a:rPr lang="en-US" dirty="0">
                <a:solidFill>
                  <a:schemeClr val="tx1"/>
                </a:solidFill>
              </a:rPr>
              <a:t>, and providing </a:t>
            </a:r>
            <a:r>
              <a:rPr lang="en-US" b="1" u="sng" dirty="0">
                <a:solidFill>
                  <a:schemeClr val="accent6">
                    <a:lumMod val="50000"/>
                  </a:schemeClr>
                </a:solidFill>
              </a:rPr>
              <a:t>evidence of seeking improvement</a:t>
            </a:r>
            <a:r>
              <a:rPr lang="en-US" b="1" dirty="0">
                <a:solidFill>
                  <a:schemeClr val="tx1"/>
                </a:solidFill>
              </a:rPr>
              <a:t> </a:t>
            </a:r>
            <a:r>
              <a:rPr lang="en-US" dirty="0">
                <a:solidFill>
                  <a:schemeClr val="tx1"/>
                </a:solidFill>
              </a:rPr>
              <a:t>based on analysis of the results. </a:t>
            </a:r>
          </a:p>
        </p:txBody>
      </p:sp>
      <p:sp>
        <p:nvSpPr>
          <p:cNvPr id="4" name="Rectangle 3"/>
          <p:cNvSpPr/>
          <p:nvPr/>
        </p:nvSpPr>
        <p:spPr>
          <a:xfrm>
            <a:off x="1645737" y="139337"/>
            <a:ext cx="1129937" cy="330926"/>
          </a:xfrm>
          <a:prstGeom prst="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Column 1</a:t>
            </a:r>
          </a:p>
        </p:txBody>
      </p:sp>
      <p:sp>
        <p:nvSpPr>
          <p:cNvPr id="5" name="Rectangle 4"/>
          <p:cNvSpPr/>
          <p:nvPr/>
        </p:nvSpPr>
        <p:spPr>
          <a:xfrm>
            <a:off x="3023122" y="139337"/>
            <a:ext cx="1129937" cy="33092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Column 2</a:t>
            </a:r>
          </a:p>
        </p:txBody>
      </p:sp>
      <p:sp>
        <p:nvSpPr>
          <p:cNvPr id="6" name="Rectangle 5"/>
          <p:cNvSpPr/>
          <p:nvPr/>
        </p:nvSpPr>
        <p:spPr>
          <a:xfrm>
            <a:off x="4400507" y="139337"/>
            <a:ext cx="1129937" cy="330926"/>
          </a:xfrm>
          <a:prstGeom prst="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Column 3</a:t>
            </a:r>
          </a:p>
        </p:txBody>
      </p:sp>
      <p:sp>
        <p:nvSpPr>
          <p:cNvPr id="7" name="Rectangle 6"/>
          <p:cNvSpPr/>
          <p:nvPr/>
        </p:nvSpPr>
        <p:spPr>
          <a:xfrm>
            <a:off x="5777892" y="143691"/>
            <a:ext cx="1129937" cy="330926"/>
          </a:xfrm>
          <a:prstGeom prst="rect">
            <a:avLst/>
          </a:prstGeom>
          <a:solidFill>
            <a:schemeClr val="accent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Column 4</a:t>
            </a:r>
          </a:p>
        </p:txBody>
      </p:sp>
      <p:cxnSp>
        <p:nvCxnSpPr>
          <p:cNvPr id="10" name="Straight Arrow Connector 9"/>
          <p:cNvCxnSpPr>
            <a:cxnSpLocks/>
          </p:cNvCxnSpPr>
          <p:nvPr/>
        </p:nvCxnSpPr>
        <p:spPr>
          <a:xfrm>
            <a:off x="2210705" y="574766"/>
            <a:ext cx="488107" cy="27277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cxnSpLocks/>
          </p:cNvCxnSpPr>
          <p:nvPr/>
        </p:nvCxnSpPr>
        <p:spPr>
          <a:xfrm flipH="1">
            <a:off x="5689018" y="609600"/>
            <a:ext cx="569739" cy="34681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6998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395682-EB96-4557-8C02-C311A791D30B}"/>
              </a:ext>
            </a:extLst>
          </p:cNvPr>
          <p:cNvPicPr>
            <a:picLocks noChangeAspect="1"/>
          </p:cNvPicPr>
          <p:nvPr/>
        </p:nvPicPr>
        <p:blipFill>
          <a:blip r:embed="rId3"/>
          <a:stretch>
            <a:fillRect/>
          </a:stretch>
        </p:blipFill>
        <p:spPr>
          <a:xfrm>
            <a:off x="0" y="0"/>
            <a:ext cx="9144000" cy="6857999"/>
          </a:xfrm>
          <a:prstGeom prst="rect">
            <a:avLst/>
          </a:prstGeom>
        </p:spPr>
      </p:pic>
      <p:sp>
        <p:nvSpPr>
          <p:cNvPr id="2" name="Text Placeholder 1"/>
          <p:cNvSpPr>
            <a:spLocks noGrp="1"/>
          </p:cNvSpPr>
          <p:nvPr>
            <p:ph type="body" sz="quarter" idx="10"/>
          </p:nvPr>
        </p:nvSpPr>
        <p:spPr>
          <a:xfrm>
            <a:off x="269390" y="1001486"/>
            <a:ext cx="5765907" cy="4924185"/>
          </a:xfrm>
        </p:spPr>
        <p:txBody>
          <a:bodyPr>
            <a:normAutofit fontScale="62500" lnSpcReduction="20000"/>
          </a:bodyPr>
          <a:lstStyle/>
          <a:p>
            <a:pPr marL="0" indent="0"/>
            <a:r>
              <a:rPr lang="en-US" sz="2600" b="1" dirty="0"/>
              <a:t>Developing program plans is a collaborative effort</a:t>
            </a:r>
          </a:p>
          <a:p>
            <a:pPr marL="0" indent="0"/>
            <a:endParaRPr lang="en-US" sz="2600" b="1" dirty="0"/>
          </a:p>
          <a:p>
            <a:pPr lvl="1">
              <a:buFontTx/>
              <a:buChar char="•"/>
            </a:pPr>
            <a:r>
              <a:rPr lang="en-US" sz="2600" dirty="0">
                <a:latin typeface="Arial" panose="020B0604020202020204" pitchFamily="34" charset="0"/>
                <a:cs typeface="Arial" panose="020B0604020202020204" pitchFamily="34" charset="0"/>
              </a:rPr>
              <a:t>Academic Plans should be reflective of the collective goals of the program faculty for the degree</a:t>
            </a:r>
          </a:p>
          <a:p>
            <a:pPr lvl="1">
              <a:buFontTx/>
              <a:buChar char="•"/>
            </a:pPr>
            <a:r>
              <a:rPr lang="en-US" sz="2600" dirty="0">
                <a:latin typeface="Arial" panose="020B0604020202020204" pitchFamily="34" charset="0"/>
                <a:cs typeface="Arial" panose="020B0604020202020204" pitchFamily="34" charset="0"/>
              </a:rPr>
              <a:t>Administrative Plans should reflect the collective goals of the administrators</a:t>
            </a:r>
          </a:p>
          <a:p>
            <a:pPr marL="0" indent="0">
              <a:lnSpc>
                <a:spcPct val="120000"/>
              </a:lnSpc>
              <a:spcBef>
                <a:spcPts val="0"/>
              </a:spcBef>
            </a:pPr>
            <a:endParaRPr lang="en-US" sz="2600" i="1" dirty="0">
              <a:solidFill>
                <a:schemeClr val="tx1"/>
              </a:solidFill>
            </a:endParaRPr>
          </a:p>
          <a:p>
            <a:pPr marL="0" indent="0">
              <a:lnSpc>
                <a:spcPct val="120000"/>
              </a:lnSpc>
              <a:spcBef>
                <a:spcPts val="0"/>
              </a:spcBef>
            </a:pPr>
            <a:r>
              <a:rPr lang="en-US" sz="2600" i="1" dirty="0">
                <a:solidFill>
                  <a:schemeClr val="tx1"/>
                </a:solidFill>
              </a:rPr>
              <a:t>The collection, interpretation, and use of student learning evidence is a collective endeavor, and is not viewed as the sole responsibility of a single position. (SACSCOC.ORG)</a:t>
            </a:r>
          </a:p>
          <a:p>
            <a:pPr marL="457200" lvl="1" indent="0">
              <a:buNone/>
            </a:pPr>
            <a:endParaRPr lang="en-US" dirty="0">
              <a:latin typeface="Arial" panose="020B0604020202020204" pitchFamily="34" charset="0"/>
              <a:cs typeface="Arial" panose="020B0604020202020204" pitchFamily="34" charset="0"/>
            </a:endParaRPr>
          </a:p>
          <a:p>
            <a:pPr marL="0" indent="0"/>
            <a:endParaRPr lang="en-US" sz="2600" b="1" dirty="0"/>
          </a:p>
          <a:p>
            <a:pPr marL="0" indent="0"/>
            <a:r>
              <a:rPr lang="en-US" sz="2600" b="1" dirty="0"/>
              <a:t>Maintenance of your plan is vitally important</a:t>
            </a:r>
          </a:p>
          <a:p>
            <a:pPr lvl="1">
              <a:buFontTx/>
              <a:buChar char="•"/>
            </a:pPr>
            <a:r>
              <a:rPr lang="en-US" sz="2600" dirty="0">
                <a:latin typeface="Arial" panose="020B0604020202020204" pitchFamily="34" charset="0"/>
                <a:cs typeface="Arial" panose="020B0604020202020204" pitchFamily="34" charset="0"/>
              </a:rPr>
              <a:t>At least two faculty members (for academic plans) should be responsible for maintaining each plan </a:t>
            </a:r>
          </a:p>
          <a:p>
            <a:pPr lvl="1">
              <a:buFontTx/>
              <a:buChar char="•"/>
            </a:pPr>
            <a:r>
              <a:rPr lang="en-US" sz="2600" dirty="0">
                <a:latin typeface="Arial" panose="020B0604020202020204" pitchFamily="34" charset="0"/>
                <a:cs typeface="Arial" panose="020B0604020202020204" pitchFamily="34" charset="0"/>
              </a:rPr>
              <a:t>At least two FT staff should be responsible for maintaining each administrative plan </a:t>
            </a:r>
          </a:p>
          <a:p>
            <a:pPr lvl="1">
              <a:buFontTx/>
              <a:buChar char="•"/>
            </a:pPr>
            <a:r>
              <a:rPr lang="en-US" sz="2600" dirty="0">
                <a:latin typeface="Arial" panose="020B0604020202020204" pitchFamily="34" charset="0"/>
                <a:cs typeface="Arial" panose="020B0604020202020204" pitchFamily="34" charset="0"/>
              </a:rPr>
              <a:t>Continuity in assigned faculty/staff is vital for a successful plan.</a:t>
            </a:r>
          </a:p>
          <a:p>
            <a:pPr lvl="1">
              <a:buFontTx/>
              <a:buChar char="•"/>
            </a:pPr>
            <a:r>
              <a:rPr lang="en-US" sz="2600" dirty="0">
                <a:latin typeface="Arial" panose="020B0604020202020204" pitchFamily="34" charset="0"/>
                <a:cs typeface="Arial" panose="020B0604020202020204" pitchFamily="34" charset="0"/>
              </a:rPr>
              <a:t>The plan &amp; results should be regularly communicated with the whole department.</a:t>
            </a:r>
          </a:p>
          <a:p>
            <a:pPr lvl="1">
              <a:buFontTx/>
              <a:buChar char="•"/>
            </a:pPr>
            <a:endParaRPr lang="en-US" dirty="0"/>
          </a:p>
          <a:p>
            <a:pPr lvl="1">
              <a:buFontTx/>
              <a:buChar char="•"/>
            </a:pPr>
            <a:endParaRPr lang="en-US" dirty="0"/>
          </a:p>
          <a:p>
            <a:pPr lvl="1">
              <a:buFontTx/>
              <a:buChar char="•"/>
            </a:pPr>
            <a:endParaRPr lang="en-US" dirty="0"/>
          </a:p>
          <a:p>
            <a:pPr>
              <a:buFontTx/>
              <a:buChar char="•"/>
            </a:pPr>
            <a:endParaRPr lang="en-US" dirty="0"/>
          </a:p>
          <a:p>
            <a:pPr>
              <a:buFontTx/>
              <a:buChar char="•"/>
            </a:pPr>
            <a:endParaRPr lang="en-US" dirty="0"/>
          </a:p>
        </p:txBody>
      </p:sp>
      <p:sp>
        <p:nvSpPr>
          <p:cNvPr id="3" name="TextBox 2"/>
          <p:cNvSpPr txBox="1"/>
          <p:nvPr/>
        </p:nvSpPr>
        <p:spPr>
          <a:xfrm>
            <a:off x="269390" y="277962"/>
            <a:ext cx="8443337" cy="646331"/>
          </a:xfrm>
          <a:prstGeom prst="rect">
            <a:avLst/>
          </a:prstGeom>
          <a:noFill/>
        </p:spPr>
        <p:txBody>
          <a:bodyPr wrap="none" rtlCol="0">
            <a:spAutoFit/>
          </a:bodyPr>
          <a:lstStyle/>
          <a:p>
            <a:r>
              <a:rPr lang="en-US" sz="3600" b="1" dirty="0">
                <a:solidFill>
                  <a:prstClr val="black"/>
                </a:solidFill>
                <a:latin typeface="Arial" panose="020B0604020202020204" pitchFamily="34" charset="0"/>
                <a:cs typeface="Arial" panose="020B0604020202020204" pitchFamily="34" charset="0"/>
              </a:rPr>
              <a:t>Department / Division responsibilities</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30162" b="979"/>
          <a:stretch/>
        </p:blipFill>
        <p:spPr>
          <a:xfrm rot="16200000">
            <a:off x="5718262" y="2266547"/>
            <a:ext cx="3340212" cy="2367973"/>
          </a:xfrm>
          <a:prstGeom prst="rect">
            <a:avLst/>
          </a:prstGeom>
        </p:spPr>
      </p:pic>
    </p:spTree>
    <p:extLst>
      <p:ext uri="{BB962C8B-B14F-4D97-AF65-F5344CB8AC3E}">
        <p14:creationId xmlns:p14="http://schemas.microsoft.com/office/powerpoint/2010/main" val="40441044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A04ED1-9666-4002-BBC4-C088394088B1}"/>
              </a:ext>
            </a:extLst>
          </p:cNvPr>
          <p:cNvPicPr>
            <a:picLocks noChangeAspect="1"/>
          </p:cNvPicPr>
          <p:nvPr/>
        </p:nvPicPr>
        <p:blipFill>
          <a:blip r:embed="rId3"/>
          <a:stretch>
            <a:fillRect/>
          </a:stretch>
        </p:blipFill>
        <p:spPr>
          <a:xfrm>
            <a:off x="0" y="0"/>
            <a:ext cx="9144000" cy="6857999"/>
          </a:xfrm>
          <a:prstGeom prst="rect">
            <a:avLst/>
          </a:prstGeom>
        </p:spPr>
      </p:pic>
      <p:sp>
        <p:nvSpPr>
          <p:cNvPr id="2" name="Text Placeholder 1">
            <a:extLst>
              <a:ext uri="{FF2B5EF4-FFF2-40B4-BE49-F238E27FC236}">
                <a16:creationId xmlns:a16="http://schemas.microsoft.com/office/drawing/2014/main" id="{4C55E31F-821C-4A81-9A83-AA976545CF05}"/>
              </a:ext>
            </a:extLst>
          </p:cNvPr>
          <p:cNvSpPr>
            <a:spLocks noGrp="1"/>
          </p:cNvSpPr>
          <p:nvPr>
            <p:ph type="body" sz="quarter" idx="13"/>
          </p:nvPr>
        </p:nvSpPr>
        <p:spPr>
          <a:xfrm>
            <a:off x="771020" y="306355"/>
            <a:ext cx="7361238" cy="1083906"/>
          </a:xfrm>
        </p:spPr>
        <p:txBody>
          <a:bodyPr/>
          <a:lstStyle/>
          <a:p>
            <a:pPr algn="ctr"/>
            <a:r>
              <a:rPr lang="en-US" b="1" dirty="0">
                <a:solidFill>
                  <a:schemeClr val="tx1"/>
                </a:solidFill>
              </a:rPr>
              <a:t>Curriculum Mapping Tool</a:t>
            </a:r>
          </a:p>
          <a:p>
            <a:pPr algn="ctr"/>
            <a:r>
              <a:rPr lang="en-US" dirty="0">
                <a:solidFill>
                  <a:schemeClr val="tx1"/>
                </a:solidFill>
              </a:rPr>
              <a:t>Map your program’s assessment</a:t>
            </a:r>
          </a:p>
        </p:txBody>
      </p:sp>
      <p:sp>
        <p:nvSpPr>
          <p:cNvPr id="3" name="TextBox 2">
            <a:extLst>
              <a:ext uri="{FF2B5EF4-FFF2-40B4-BE49-F238E27FC236}">
                <a16:creationId xmlns:a16="http://schemas.microsoft.com/office/drawing/2014/main" id="{794B2576-5286-4C25-AE70-9F62DA3CD4D7}"/>
              </a:ext>
            </a:extLst>
          </p:cNvPr>
          <p:cNvSpPr txBox="1"/>
          <p:nvPr/>
        </p:nvSpPr>
        <p:spPr>
          <a:xfrm>
            <a:off x="780348" y="1546096"/>
            <a:ext cx="7813143" cy="1200329"/>
          </a:xfrm>
          <a:prstGeom prst="rect">
            <a:avLst/>
          </a:prstGeom>
          <a:noFill/>
        </p:spPr>
        <p:txBody>
          <a:bodyPr wrap="square" rtlCol="0">
            <a:spAutoFit/>
          </a:bodyPr>
          <a:lstStyle/>
          <a:p>
            <a:r>
              <a:rPr lang="en-US" sz="2400" b="1" dirty="0">
                <a:latin typeface="Arial"/>
                <a:cs typeface="Arial"/>
              </a:rPr>
              <a:t>Benefits:      </a:t>
            </a:r>
            <a:r>
              <a:rPr lang="en-US" sz="2400" dirty="0">
                <a:solidFill>
                  <a:srgbClr val="139A29"/>
                </a:solidFill>
                <a:latin typeface="Arial"/>
                <a:cs typeface="Arial"/>
              </a:rPr>
              <a:t>curricular decisions, program review, 						program accreditation, IE improvement 					planning</a:t>
            </a:r>
          </a:p>
        </p:txBody>
      </p:sp>
      <p:sp>
        <p:nvSpPr>
          <p:cNvPr id="4" name="TextBox 3">
            <a:extLst>
              <a:ext uri="{FF2B5EF4-FFF2-40B4-BE49-F238E27FC236}">
                <a16:creationId xmlns:a16="http://schemas.microsoft.com/office/drawing/2014/main" id="{A974DA9B-5D5B-4623-A2DD-77B8A518C287}"/>
              </a:ext>
            </a:extLst>
          </p:cNvPr>
          <p:cNvSpPr txBox="1"/>
          <p:nvPr/>
        </p:nvSpPr>
        <p:spPr>
          <a:xfrm>
            <a:off x="889361" y="2893064"/>
            <a:ext cx="7576457" cy="2616101"/>
          </a:xfrm>
          <a:prstGeom prst="rect">
            <a:avLst/>
          </a:prstGeom>
          <a:noFill/>
        </p:spPr>
        <p:txBody>
          <a:bodyPr wrap="square" rtlCol="0">
            <a:spAutoFit/>
          </a:bodyPr>
          <a:lstStyle/>
          <a:p>
            <a:r>
              <a:rPr lang="en-US" sz="2400" b="1" dirty="0">
                <a:latin typeface="Arial"/>
                <a:cs typeface="Arial"/>
              </a:rPr>
              <a:t>What is it?</a:t>
            </a:r>
          </a:p>
          <a:p>
            <a:pPr marL="342900" indent="-342900">
              <a:buFont typeface="Arial" panose="020B0604020202020204" pitchFamily="34" charset="0"/>
              <a:buChar char="•"/>
            </a:pPr>
            <a:r>
              <a:rPr lang="en-US" sz="2000" dirty="0">
                <a:solidFill>
                  <a:srgbClr val="139A29"/>
                </a:solidFill>
                <a:latin typeface="Arial"/>
                <a:cs typeface="Arial"/>
              </a:rPr>
              <a:t>Aligns goals and program outcomes</a:t>
            </a:r>
          </a:p>
          <a:p>
            <a:pPr marL="342900" indent="-342900">
              <a:buFont typeface="Arial" panose="020B0604020202020204" pitchFamily="34" charset="0"/>
              <a:buChar char="•"/>
            </a:pPr>
            <a:r>
              <a:rPr lang="en-US" sz="2000" dirty="0">
                <a:solidFill>
                  <a:srgbClr val="139A29"/>
                </a:solidFill>
                <a:latin typeface="Arial"/>
                <a:cs typeface="Arial"/>
              </a:rPr>
              <a:t>Documents what is taught &amp; sequence of curriculum</a:t>
            </a:r>
          </a:p>
          <a:p>
            <a:pPr marL="342900" indent="-342900">
              <a:buFont typeface="Arial" panose="020B0604020202020204" pitchFamily="34" charset="0"/>
              <a:buChar char="•"/>
            </a:pPr>
            <a:r>
              <a:rPr lang="en-US" sz="2000" dirty="0">
                <a:solidFill>
                  <a:srgbClr val="139A29"/>
                </a:solidFill>
                <a:latin typeface="Arial"/>
                <a:cs typeface="Arial"/>
              </a:rPr>
              <a:t>Foundation for assessment planning and IE</a:t>
            </a:r>
          </a:p>
          <a:p>
            <a:pPr marL="342900" indent="-342900">
              <a:buFont typeface="Arial" panose="020B0604020202020204" pitchFamily="34" charset="0"/>
              <a:buChar char="•"/>
            </a:pPr>
            <a:r>
              <a:rPr lang="en-US" sz="2000" dirty="0">
                <a:solidFill>
                  <a:srgbClr val="139A29"/>
                </a:solidFill>
                <a:latin typeface="Arial"/>
                <a:cs typeface="Arial"/>
              </a:rPr>
              <a:t>Visual tool to show relationship between courses and program learning outcomes </a:t>
            </a:r>
          </a:p>
          <a:p>
            <a:pPr marL="342900" indent="-342900">
              <a:buFont typeface="Arial" panose="020B0604020202020204" pitchFamily="34" charset="0"/>
              <a:buChar char="•"/>
            </a:pPr>
            <a:r>
              <a:rPr lang="en-US" sz="2000" dirty="0">
                <a:solidFill>
                  <a:srgbClr val="139A29"/>
                </a:solidFill>
                <a:latin typeface="Arial"/>
                <a:cs typeface="Arial"/>
              </a:rPr>
              <a:t>Scaffolded view of learning (introduction, development and mastery of concepts)</a:t>
            </a:r>
          </a:p>
        </p:txBody>
      </p:sp>
      <p:grpSp>
        <p:nvGrpSpPr>
          <p:cNvPr id="8" name="Group 7">
            <a:extLst>
              <a:ext uri="{FF2B5EF4-FFF2-40B4-BE49-F238E27FC236}">
                <a16:creationId xmlns:a16="http://schemas.microsoft.com/office/drawing/2014/main" id="{75562114-5383-491E-A9F0-91F36AF3EEF6}"/>
              </a:ext>
            </a:extLst>
          </p:cNvPr>
          <p:cNvGrpSpPr/>
          <p:nvPr/>
        </p:nvGrpSpPr>
        <p:grpSpPr>
          <a:xfrm>
            <a:off x="646765" y="5655804"/>
            <a:ext cx="8061648" cy="461665"/>
            <a:chOff x="646765" y="5655804"/>
            <a:chExt cx="8061648" cy="461665"/>
          </a:xfrm>
        </p:grpSpPr>
        <p:sp>
          <p:nvSpPr>
            <p:cNvPr id="5" name="TextBox 4">
              <a:extLst>
                <a:ext uri="{FF2B5EF4-FFF2-40B4-BE49-F238E27FC236}">
                  <a16:creationId xmlns:a16="http://schemas.microsoft.com/office/drawing/2014/main" id="{83F7C362-E09C-4F03-8126-C688F2497ACF}"/>
                </a:ext>
              </a:extLst>
            </p:cNvPr>
            <p:cNvSpPr txBox="1"/>
            <p:nvPr/>
          </p:nvSpPr>
          <p:spPr>
            <a:xfrm>
              <a:off x="665427" y="5655804"/>
              <a:ext cx="8042986" cy="461665"/>
            </a:xfrm>
            <a:prstGeom prst="rect">
              <a:avLst/>
            </a:prstGeom>
            <a:noFill/>
          </p:spPr>
          <p:txBody>
            <a:bodyPr wrap="square" rtlCol="0">
              <a:spAutoFit/>
            </a:bodyPr>
            <a:lstStyle/>
            <a:p>
              <a:pPr algn="ctr"/>
              <a:r>
                <a:rPr lang="en-US" sz="2400" b="1" dirty="0">
                  <a:latin typeface="Arial"/>
                  <a:cs typeface="Arial"/>
                </a:rPr>
                <a:t>Contact UA to provide resources and support</a:t>
              </a:r>
            </a:p>
          </p:txBody>
        </p:sp>
        <p:sp>
          <p:nvSpPr>
            <p:cNvPr id="6" name="Rectangle 5">
              <a:extLst>
                <a:ext uri="{FF2B5EF4-FFF2-40B4-BE49-F238E27FC236}">
                  <a16:creationId xmlns:a16="http://schemas.microsoft.com/office/drawing/2014/main" id="{559D214C-144F-4C6A-981B-73C2FF319ED4}"/>
                </a:ext>
              </a:extLst>
            </p:cNvPr>
            <p:cNvSpPr/>
            <p:nvPr/>
          </p:nvSpPr>
          <p:spPr>
            <a:xfrm>
              <a:off x="646765" y="5655804"/>
              <a:ext cx="8061648" cy="461665"/>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739585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BD1A1A-2191-4C9C-B076-3AB3B33B864A}"/>
              </a:ext>
            </a:extLst>
          </p:cNvPr>
          <p:cNvPicPr>
            <a:picLocks noChangeAspect="1"/>
          </p:cNvPicPr>
          <p:nvPr/>
        </p:nvPicPr>
        <p:blipFill>
          <a:blip r:embed="rId3"/>
          <a:stretch>
            <a:fillRect/>
          </a:stretch>
        </p:blipFill>
        <p:spPr>
          <a:xfrm>
            <a:off x="0" y="0"/>
            <a:ext cx="9144000" cy="6857999"/>
          </a:xfrm>
          <a:prstGeom prst="rect">
            <a:avLst/>
          </a:prstGeom>
        </p:spPr>
      </p:pic>
      <p:pic>
        <p:nvPicPr>
          <p:cNvPr id="3" name="Picture 2">
            <a:extLst>
              <a:ext uri="{FF2B5EF4-FFF2-40B4-BE49-F238E27FC236}">
                <a16:creationId xmlns:a16="http://schemas.microsoft.com/office/drawing/2014/main" id="{AC9D888E-0BDF-4DE2-8566-DBB86A91DC40}"/>
              </a:ext>
            </a:extLst>
          </p:cNvPr>
          <p:cNvPicPr>
            <a:picLocks noChangeAspect="1"/>
          </p:cNvPicPr>
          <p:nvPr/>
        </p:nvPicPr>
        <p:blipFill>
          <a:blip r:embed="rId4"/>
          <a:stretch>
            <a:fillRect/>
          </a:stretch>
        </p:blipFill>
        <p:spPr>
          <a:xfrm>
            <a:off x="514955" y="332179"/>
            <a:ext cx="8156605" cy="3763959"/>
          </a:xfrm>
          <a:prstGeom prst="rect">
            <a:avLst/>
          </a:prstGeom>
        </p:spPr>
      </p:pic>
      <p:pic>
        <p:nvPicPr>
          <p:cNvPr id="4" name="Picture 3">
            <a:extLst>
              <a:ext uri="{FF2B5EF4-FFF2-40B4-BE49-F238E27FC236}">
                <a16:creationId xmlns:a16="http://schemas.microsoft.com/office/drawing/2014/main" id="{E41E1ABD-1BF9-4B9D-8CBE-D9E06D391237}"/>
              </a:ext>
            </a:extLst>
          </p:cNvPr>
          <p:cNvPicPr>
            <a:picLocks noChangeAspect="1"/>
          </p:cNvPicPr>
          <p:nvPr/>
        </p:nvPicPr>
        <p:blipFill>
          <a:blip r:embed="rId5"/>
          <a:stretch>
            <a:fillRect/>
          </a:stretch>
        </p:blipFill>
        <p:spPr>
          <a:xfrm>
            <a:off x="514955" y="4277975"/>
            <a:ext cx="8156605" cy="1791711"/>
          </a:xfrm>
          <a:prstGeom prst="rect">
            <a:avLst/>
          </a:prstGeom>
        </p:spPr>
      </p:pic>
    </p:spTree>
    <p:extLst>
      <p:ext uri="{BB962C8B-B14F-4D97-AF65-F5344CB8AC3E}">
        <p14:creationId xmlns:p14="http://schemas.microsoft.com/office/powerpoint/2010/main" val="39735226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EE290D-1F6B-4170-9CCF-B27E806C1D77}"/>
              </a:ext>
            </a:extLst>
          </p:cNvPr>
          <p:cNvPicPr>
            <a:picLocks noChangeAspect="1"/>
          </p:cNvPicPr>
          <p:nvPr/>
        </p:nvPicPr>
        <p:blipFill>
          <a:blip r:embed="rId3"/>
          <a:stretch>
            <a:fillRect/>
          </a:stretch>
        </p:blipFill>
        <p:spPr>
          <a:xfrm>
            <a:off x="0" y="0"/>
            <a:ext cx="9144000" cy="6857999"/>
          </a:xfrm>
          <a:prstGeom prst="rect">
            <a:avLst/>
          </a:prstGeom>
        </p:spPr>
      </p:pic>
      <p:grpSp>
        <p:nvGrpSpPr>
          <p:cNvPr id="8" name="Group 7">
            <a:extLst>
              <a:ext uri="{FF2B5EF4-FFF2-40B4-BE49-F238E27FC236}">
                <a16:creationId xmlns:a16="http://schemas.microsoft.com/office/drawing/2014/main" id="{EDCE5BDB-F369-4603-95B7-B12D8C480981}"/>
              </a:ext>
            </a:extLst>
          </p:cNvPr>
          <p:cNvGrpSpPr/>
          <p:nvPr/>
        </p:nvGrpSpPr>
        <p:grpSpPr>
          <a:xfrm>
            <a:off x="410547" y="269274"/>
            <a:ext cx="8004196" cy="5760466"/>
            <a:chOff x="410547" y="269273"/>
            <a:chExt cx="8004196" cy="6215503"/>
          </a:xfrm>
        </p:grpSpPr>
        <p:pic>
          <p:nvPicPr>
            <p:cNvPr id="3" name="Picture 2">
              <a:extLst>
                <a:ext uri="{FF2B5EF4-FFF2-40B4-BE49-F238E27FC236}">
                  <a16:creationId xmlns:a16="http://schemas.microsoft.com/office/drawing/2014/main" id="{01B48B2D-395E-41BA-8222-73AF209FB513}"/>
                </a:ext>
              </a:extLst>
            </p:cNvPr>
            <p:cNvPicPr>
              <a:picLocks noChangeAspect="1"/>
            </p:cNvPicPr>
            <p:nvPr/>
          </p:nvPicPr>
          <p:blipFill>
            <a:blip r:embed="rId4"/>
            <a:stretch>
              <a:fillRect/>
            </a:stretch>
          </p:blipFill>
          <p:spPr>
            <a:xfrm>
              <a:off x="410547" y="269273"/>
              <a:ext cx="8004196" cy="6215503"/>
            </a:xfrm>
            <a:prstGeom prst="rect">
              <a:avLst/>
            </a:prstGeom>
          </p:spPr>
        </p:pic>
        <p:cxnSp>
          <p:nvCxnSpPr>
            <p:cNvPr id="5" name="Straight Arrow Connector 4">
              <a:extLst>
                <a:ext uri="{FF2B5EF4-FFF2-40B4-BE49-F238E27FC236}">
                  <a16:creationId xmlns:a16="http://schemas.microsoft.com/office/drawing/2014/main" id="{A7A2D3A3-50EB-4CAF-8B80-65A6B0A2A558}"/>
                </a:ext>
              </a:extLst>
            </p:cNvPr>
            <p:cNvCxnSpPr>
              <a:cxnSpLocks/>
            </p:cNvCxnSpPr>
            <p:nvPr/>
          </p:nvCxnSpPr>
          <p:spPr>
            <a:xfrm>
              <a:off x="4412645" y="929169"/>
              <a:ext cx="1670915" cy="21872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A3F863CB-68B5-4B46-879B-359E76658FED}"/>
                </a:ext>
              </a:extLst>
            </p:cNvPr>
            <p:cNvSpPr txBox="1"/>
            <p:nvPr/>
          </p:nvSpPr>
          <p:spPr>
            <a:xfrm>
              <a:off x="1810138" y="559837"/>
              <a:ext cx="3191070" cy="369332"/>
            </a:xfrm>
            <a:prstGeom prst="rect">
              <a:avLst/>
            </a:prstGeom>
            <a:noFill/>
          </p:spPr>
          <p:txBody>
            <a:bodyPr wrap="square" rtlCol="0">
              <a:spAutoFit/>
            </a:bodyPr>
            <a:lstStyle/>
            <a:p>
              <a:r>
                <a:rPr lang="en-US" dirty="0">
                  <a:solidFill>
                    <a:srgbClr val="139A29"/>
                  </a:solidFill>
                  <a:latin typeface="Arial"/>
                  <a:cs typeface="Arial"/>
                </a:rPr>
                <a:t>Never assessed or mastered</a:t>
              </a:r>
            </a:p>
          </p:txBody>
        </p:sp>
        <p:sp>
          <p:nvSpPr>
            <p:cNvPr id="11" name="TextBox 10">
              <a:extLst>
                <a:ext uri="{FF2B5EF4-FFF2-40B4-BE49-F238E27FC236}">
                  <a16:creationId xmlns:a16="http://schemas.microsoft.com/office/drawing/2014/main" id="{A5683F3D-F790-488C-A234-6A75D41B56E9}"/>
                </a:ext>
              </a:extLst>
            </p:cNvPr>
            <p:cNvSpPr txBox="1"/>
            <p:nvPr/>
          </p:nvSpPr>
          <p:spPr>
            <a:xfrm>
              <a:off x="6011008" y="559837"/>
              <a:ext cx="2403735" cy="369332"/>
            </a:xfrm>
            <a:prstGeom prst="rect">
              <a:avLst/>
            </a:prstGeom>
            <a:noFill/>
          </p:spPr>
          <p:txBody>
            <a:bodyPr wrap="square" rtlCol="0">
              <a:spAutoFit/>
            </a:bodyPr>
            <a:lstStyle/>
            <a:p>
              <a:r>
                <a:rPr lang="en-US" dirty="0">
                  <a:solidFill>
                    <a:srgbClr val="139A29"/>
                  </a:solidFill>
                  <a:latin typeface="Arial"/>
                  <a:cs typeface="Arial"/>
                </a:rPr>
                <a:t>No development</a:t>
              </a:r>
            </a:p>
          </p:txBody>
        </p:sp>
        <p:cxnSp>
          <p:nvCxnSpPr>
            <p:cNvPr id="13" name="Straight Arrow Connector 12">
              <a:extLst>
                <a:ext uri="{FF2B5EF4-FFF2-40B4-BE49-F238E27FC236}">
                  <a16:creationId xmlns:a16="http://schemas.microsoft.com/office/drawing/2014/main" id="{6D9F35F0-23D5-4F69-A171-B1BE5FAFD4D7}"/>
                </a:ext>
              </a:extLst>
            </p:cNvPr>
            <p:cNvCxnSpPr>
              <a:cxnSpLocks/>
            </p:cNvCxnSpPr>
            <p:nvPr/>
          </p:nvCxnSpPr>
          <p:spPr>
            <a:xfrm>
              <a:off x="7333862" y="882514"/>
              <a:ext cx="0" cy="23272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8546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8FA64B-60FB-4448-8CBD-6D7C7C2D4B04}"/>
              </a:ext>
            </a:extLst>
          </p:cNvPr>
          <p:cNvPicPr>
            <a:picLocks noChangeAspect="1"/>
          </p:cNvPicPr>
          <p:nvPr/>
        </p:nvPicPr>
        <p:blipFill>
          <a:blip r:embed="rId3"/>
          <a:stretch>
            <a:fillRect/>
          </a:stretch>
        </p:blipFill>
        <p:spPr>
          <a:xfrm>
            <a:off x="0" y="0"/>
            <a:ext cx="9144000" cy="6857999"/>
          </a:xfrm>
          <a:prstGeom prst="rect">
            <a:avLst/>
          </a:prstGeom>
        </p:spPr>
      </p:pic>
      <p:sp>
        <p:nvSpPr>
          <p:cNvPr id="3" name="TextBox 2"/>
          <p:cNvSpPr txBox="1"/>
          <p:nvPr/>
        </p:nvSpPr>
        <p:spPr>
          <a:xfrm>
            <a:off x="790901" y="3550624"/>
            <a:ext cx="3483145" cy="1323439"/>
          </a:xfrm>
          <a:prstGeom prst="rect">
            <a:avLst/>
          </a:prstGeom>
          <a:noFill/>
        </p:spPr>
        <p:txBody>
          <a:bodyPr wrap="square" rtlCol="0">
            <a:spAutoFit/>
          </a:bodyPr>
          <a:lstStyle/>
          <a:p>
            <a:r>
              <a:rPr lang="en-US" sz="2000" dirty="0">
                <a:solidFill>
                  <a:schemeClr val="tx1">
                    <a:lumMod val="95000"/>
                    <a:lumOff val="5000"/>
                  </a:schemeClr>
                </a:solidFill>
                <a:latin typeface="Arial"/>
                <a:cs typeface="Arial"/>
              </a:rPr>
              <a:t>Elizabeth Vogt</a:t>
            </a:r>
          </a:p>
          <a:p>
            <a:r>
              <a:rPr lang="en-US" sz="2000" dirty="0">
                <a:solidFill>
                  <a:schemeClr val="tx1">
                    <a:lumMod val="95000"/>
                    <a:lumOff val="5000"/>
                  </a:schemeClr>
                </a:solidFill>
                <a:latin typeface="Arial"/>
                <a:cs typeface="Arial"/>
              </a:rPr>
              <a:t>University Accreditation</a:t>
            </a:r>
          </a:p>
          <a:p>
            <a:r>
              <a:rPr lang="en-US" sz="2000" dirty="0">
                <a:solidFill>
                  <a:schemeClr val="tx1">
                    <a:lumMod val="95000"/>
                    <a:lumOff val="5000"/>
                  </a:schemeClr>
                </a:solidFill>
                <a:latin typeface="Arial"/>
                <a:cs typeface="Arial"/>
                <a:hlinkClick r:id="rId4"/>
              </a:rPr>
              <a:t>Elizabeth.Vogt@UNT.edu</a:t>
            </a:r>
            <a:endParaRPr lang="en-US" sz="2000" dirty="0">
              <a:solidFill>
                <a:schemeClr val="tx1">
                  <a:lumMod val="95000"/>
                  <a:lumOff val="5000"/>
                </a:schemeClr>
              </a:solidFill>
              <a:latin typeface="Arial"/>
              <a:cs typeface="Arial"/>
            </a:endParaRPr>
          </a:p>
          <a:p>
            <a:r>
              <a:rPr lang="en-US" sz="2000" dirty="0">
                <a:solidFill>
                  <a:schemeClr val="tx1">
                    <a:lumMod val="95000"/>
                    <a:lumOff val="5000"/>
                  </a:schemeClr>
                </a:solidFill>
                <a:latin typeface="Arial"/>
                <a:cs typeface="Arial"/>
              </a:rPr>
              <a:t>940-565-5288</a:t>
            </a:r>
            <a:endParaRPr lang="en-US" sz="1600" dirty="0">
              <a:solidFill>
                <a:schemeClr val="tx1">
                  <a:lumMod val="95000"/>
                  <a:lumOff val="5000"/>
                </a:schemeClr>
              </a:solidFill>
              <a:latin typeface="Arial"/>
              <a:cs typeface="Arial"/>
            </a:endParaRPr>
          </a:p>
        </p:txBody>
      </p:sp>
      <p:sp>
        <p:nvSpPr>
          <p:cNvPr id="2" name="TextBox 1"/>
          <p:cNvSpPr txBox="1"/>
          <p:nvPr/>
        </p:nvSpPr>
        <p:spPr>
          <a:xfrm>
            <a:off x="2254449" y="230240"/>
            <a:ext cx="7347006" cy="461665"/>
          </a:xfrm>
          <a:prstGeom prst="rect">
            <a:avLst/>
          </a:prstGeom>
          <a:noFill/>
        </p:spPr>
        <p:txBody>
          <a:bodyPr wrap="square" rtlCol="0">
            <a:spAutoFit/>
          </a:bodyPr>
          <a:lstStyle/>
          <a:p>
            <a:r>
              <a:rPr lang="en-US" sz="2400" b="1" dirty="0">
                <a:solidFill>
                  <a:srgbClr val="139A29"/>
                </a:solidFill>
                <a:latin typeface="Arial"/>
                <a:cs typeface="Arial"/>
              </a:rPr>
              <a:t>Questions and Wrap Up</a:t>
            </a:r>
          </a:p>
        </p:txBody>
      </p:sp>
      <p:sp>
        <p:nvSpPr>
          <p:cNvPr id="4" name="TextBox 3"/>
          <p:cNvSpPr txBox="1"/>
          <p:nvPr/>
        </p:nvSpPr>
        <p:spPr>
          <a:xfrm>
            <a:off x="5181064" y="3490922"/>
            <a:ext cx="3483145" cy="1323439"/>
          </a:xfrm>
          <a:prstGeom prst="rect">
            <a:avLst/>
          </a:prstGeom>
          <a:noFill/>
        </p:spPr>
        <p:txBody>
          <a:bodyPr wrap="square" rtlCol="0">
            <a:spAutoFit/>
          </a:bodyPr>
          <a:lstStyle/>
          <a:p>
            <a:r>
              <a:rPr lang="en-US" sz="2000" dirty="0">
                <a:solidFill>
                  <a:schemeClr val="tx1">
                    <a:lumMod val="95000"/>
                    <a:lumOff val="5000"/>
                  </a:schemeClr>
                </a:solidFill>
                <a:latin typeface="Arial"/>
                <a:cs typeface="Arial"/>
              </a:rPr>
              <a:t>Kim Faris</a:t>
            </a:r>
          </a:p>
          <a:p>
            <a:r>
              <a:rPr lang="en-US" sz="2000" dirty="0">
                <a:solidFill>
                  <a:schemeClr val="tx1">
                    <a:lumMod val="95000"/>
                    <a:lumOff val="5000"/>
                  </a:schemeClr>
                </a:solidFill>
                <a:latin typeface="Arial"/>
                <a:cs typeface="Arial"/>
              </a:rPr>
              <a:t>University Accreditation</a:t>
            </a:r>
          </a:p>
          <a:p>
            <a:r>
              <a:rPr lang="en-US" sz="2000" dirty="0">
                <a:solidFill>
                  <a:schemeClr val="tx1">
                    <a:lumMod val="95000"/>
                    <a:lumOff val="5000"/>
                  </a:schemeClr>
                </a:solidFill>
                <a:latin typeface="Arial"/>
                <a:cs typeface="Arial"/>
                <a:hlinkClick r:id="rId4"/>
              </a:rPr>
              <a:t>Kimberly.Faris@UNT.edu</a:t>
            </a:r>
            <a:endParaRPr lang="en-US" sz="2000" dirty="0">
              <a:solidFill>
                <a:schemeClr val="tx1">
                  <a:lumMod val="95000"/>
                  <a:lumOff val="5000"/>
                </a:schemeClr>
              </a:solidFill>
              <a:latin typeface="Arial"/>
              <a:cs typeface="Arial"/>
            </a:endParaRPr>
          </a:p>
          <a:p>
            <a:r>
              <a:rPr lang="en-US" sz="2000" dirty="0">
                <a:solidFill>
                  <a:schemeClr val="tx1">
                    <a:lumMod val="95000"/>
                    <a:lumOff val="5000"/>
                  </a:schemeClr>
                </a:solidFill>
                <a:latin typeface="Arial"/>
                <a:cs typeface="Arial"/>
              </a:rPr>
              <a:t>940-565-4584</a:t>
            </a:r>
            <a:endParaRPr lang="en-US" sz="1600" dirty="0">
              <a:solidFill>
                <a:schemeClr val="tx1">
                  <a:lumMod val="95000"/>
                  <a:lumOff val="5000"/>
                </a:schemeClr>
              </a:solidFill>
              <a:latin typeface="Arial"/>
              <a:cs typeface="Arial"/>
            </a:endParaRPr>
          </a:p>
        </p:txBody>
      </p:sp>
      <p:sp>
        <p:nvSpPr>
          <p:cNvPr id="6" name="TextBox 5"/>
          <p:cNvSpPr txBox="1"/>
          <p:nvPr/>
        </p:nvSpPr>
        <p:spPr>
          <a:xfrm>
            <a:off x="2254449" y="681062"/>
            <a:ext cx="6757851" cy="2185214"/>
          </a:xfrm>
          <a:prstGeom prst="rect">
            <a:avLst/>
          </a:prstGeom>
          <a:noFill/>
        </p:spPr>
        <p:txBody>
          <a:bodyPr wrap="square" rtlCol="0">
            <a:spAutoFit/>
          </a:bodyPr>
          <a:lstStyle/>
          <a:p>
            <a:r>
              <a:rPr lang="en-US" sz="2000" b="1" dirty="0"/>
              <a:t>Office of University Accreditation</a:t>
            </a:r>
            <a:endParaRPr lang="en-US" sz="2000" dirty="0"/>
          </a:p>
          <a:p>
            <a:r>
              <a:rPr lang="en-US" sz="2000" b="1" dirty="0"/>
              <a:t>University of North Texas</a:t>
            </a:r>
            <a:endParaRPr lang="en-US" sz="2000" dirty="0"/>
          </a:p>
          <a:p>
            <a:r>
              <a:rPr lang="en-US" sz="2000" dirty="0"/>
              <a:t> </a:t>
            </a:r>
          </a:p>
          <a:p>
            <a:r>
              <a:rPr lang="en-US" sz="2000" dirty="0"/>
              <a:t>Hurley Administration Building Room 135 </a:t>
            </a:r>
          </a:p>
          <a:p>
            <a:endParaRPr lang="en-US" sz="2800" b="1" dirty="0"/>
          </a:p>
          <a:p>
            <a:r>
              <a:rPr lang="en-US" sz="2800" b="1" dirty="0"/>
              <a:t>improve@unt.edu</a:t>
            </a:r>
          </a:p>
        </p:txBody>
      </p:sp>
      <p:sp>
        <p:nvSpPr>
          <p:cNvPr id="5" name="TextBox 4"/>
          <p:cNvSpPr txBox="1"/>
          <p:nvPr/>
        </p:nvSpPr>
        <p:spPr>
          <a:xfrm>
            <a:off x="790901" y="5277743"/>
            <a:ext cx="7990115" cy="707886"/>
          </a:xfrm>
          <a:prstGeom prst="rect">
            <a:avLst/>
          </a:prstGeom>
          <a:noFill/>
        </p:spPr>
        <p:txBody>
          <a:bodyPr wrap="square" rtlCol="0">
            <a:spAutoFit/>
          </a:bodyPr>
          <a:lstStyle/>
          <a:p>
            <a:r>
              <a:rPr lang="en-US" sz="2000" b="1" dirty="0">
                <a:solidFill>
                  <a:srgbClr val="008000"/>
                </a:solidFill>
                <a:latin typeface="Arial"/>
                <a:cs typeface="Arial"/>
              </a:rPr>
              <a:t>Additional support:  </a:t>
            </a:r>
          </a:p>
          <a:p>
            <a:r>
              <a:rPr lang="en-US" sz="2000" dirty="0">
                <a:latin typeface="Arial"/>
                <a:cs typeface="Arial"/>
              </a:rPr>
              <a:t>Ronda Bewley, </a:t>
            </a:r>
            <a:r>
              <a:rPr lang="en-US" sz="2000" dirty="0" err="1">
                <a:latin typeface="Arial"/>
                <a:cs typeface="Arial"/>
              </a:rPr>
              <a:t>Tazh</a:t>
            </a:r>
            <a:r>
              <a:rPr lang="en-US" sz="2000" dirty="0">
                <a:latin typeface="Arial"/>
                <a:cs typeface="Arial"/>
              </a:rPr>
              <a:t> Brown &amp; Zenaida Simpson </a:t>
            </a:r>
            <a:r>
              <a:rPr lang="en-US" sz="2000">
                <a:latin typeface="Arial"/>
                <a:cs typeface="Arial"/>
              </a:rPr>
              <a:t>Pomare</a:t>
            </a:r>
            <a:endParaRPr lang="en-US" sz="2000" dirty="0">
              <a:latin typeface="Arial"/>
              <a:cs typeface="Arial"/>
            </a:endParaRPr>
          </a:p>
        </p:txBody>
      </p:sp>
    </p:spTree>
    <p:extLst>
      <p:ext uri="{BB962C8B-B14F-4D97-AF65-F5344CB8AC3E}">
        <p14:creationId xmlns:p14="http://schemas.microsoft.com/office/powerpoint/2010/main" val="2365727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04EC8E-CCEF-45E7-8A15-9857EA8D1CA4}"/>
              </a:ext>
            </a:extLst>
          </p:cNvPr>
          <p:cNvPicPr>
            <a:picLocks noChangeAspect="1"/>
          </p:cNvPicPr>
          <p:nvPr/>
        </p:nvPicPr>
        <p:blipFill>
          <a:blip r:embed="rId3"/>
          <a:stretch>
            <a:fillRect/>
          </a:stretch>
        </p:blipFill>
        <p:spPr>
          <a:xfrm>
            <a:off x="0" y="0"/>
            <a:ext cx="9144000" cy="6857999"/>
          </a:xfrm>
          <a:prstGeom prst="rect">
            <a:avLst/>
          </a:prstGeom>
        </p:spPr>
      </p:pic>
      <p:sp>
        <p:nvSpPr>
          <p:cNvPr id="2" name="Text Placeholder 1"/>
          <p:cNvSpPr>
            <a:spLocks noGrp="1"/>
          </p:cNvSpPr>
          <p:nvPr>
            <p:ph type="body" sz="quarter" idx="10"/>
          </p:nvPr>
        </p:nvSpPr>
        <p:spPr>
          <a:xfrm>
            <a:off x="357051" y="1263499"/>
            <a:ext cx="8516983" cy="4666433"/>
          </a:xfrm>
        </p:spPr>
        <p:txBody>
          <a:bodyPr>
            <a:normAutofit lnSpcReduction="10000"/>
          </a:bodyPr>
          <a:lstStyle/>
          <a:p>
            <a:r>
              <a:rPr lang="en-US" sz="1600" dirty="0">
                <a:solidFill>
                  <a:schemeClr val="tx1"/>
                </a:solidFill>
              </a:rPr>
              <a:t>All </a:t>
            </a:r>
            <a:r>
              <a:rPr lang="en-US" sz="1600" b="1" dirty="0">
                <a:solidFill>
                  <a:schemeClr val="tx1"/>
                </a:solidFill>
              </a:rPr>
              <a:t>Results, Evidence, Use of Results and Status of  Improvement Actions information</a:t>
            </a:r>
            <a:r>
              <a:rPr lang="en-US" sz="1600" dirty="0">
                <a:solidFill>
                  <a:schemeClr val="tx1"/>
                </a:solidFill>
              </a:rPr>
              <a:t> from the previous Academic Year are due by </a:t>
            </a:r>
            <a:r>
              <a:rPr lang="en-US" sz="1600" b="1" dirty="0">
                <a:solidFill>
                  <a:srgbClr val="008000"/>
                </a:solidFill>
              </a:rPr>
              <a:t>October 15</a:t>
            </a:r>
            <a:r>
              <a:rPr lang="en-US" sz="1600" b="1" baseline="30000" dirty="0">
                <a:solidFill>
                  <a:srgbClr val="008000"/>
                </a:solidFill>
              </a:rPr>
              <a:t>th</a:t>
            </a:r>
            <a:r>
              <a:rPr lang="en-US" sz="1600" b="1" dirty="0">
                <a:solidFill>
                  <a:srgbClr val="008000"/>
                </a:solidFill>
              </a:rPr>
              <a:t>. </a:t>
            </a:r>
          </a:p>
          <a:p>
            <a:endParaRPr lang="en-US" sz="1600" b="1" dirty="0">
              <a:solidFill>
                <a:srgbClr val="008000"/>
              </a:solidFill>
            </a:endParaRPr>
          </a:p>
          <a:p>
            <a:pPr algn="ctr">
              <a:lnSpc>
                <a:spcPct val="170000"/>
              </a:lnSpc>
            </a:pPr>
            <a:r>
              <a:rPr lang="en-US" sz="1800" b="1" dirty="0">
                <a:solidFill>
                  <a:srgbClr val="00B050"/>
                </a:solidFill>
              </a:rPr>
              <a:t> Completed 2021-22 IE plans are due </a:t>
            </a:r>
            <a:r>
              <a:rPr lang="en-US" sz="1800" b="1" u="sng" dirty="0">
                <a:solidFill>
                  <a:srgbClr val="00B050"/>
                </a:solidFill>
              </a:rPr>
              <a:t>October 15, 2022</a:t>
            </a:r>
            <a:r>
              <a:rPr lang="en-US" sz="1800" b="1" dirty="0">
                <a:solidFill>
                  <a:srgbClr val="00B050"/>
                </a:solidFill>
              </a:rPr>
              <a:t> </a:t>
            </a:r>
          </a:p>
          <a:p>
            <a:pPr algn="ctr">
              <a:lnSpc>
                <a:spcPct val="170000"/>
              </a:lnSpc>
            </a:pPr>
            <a:r>
              <a:rPr lang="en-US" sz="1800" b="1" dirty="0">
                <a:solidFill>
                  <a:srgbClr val="00B050"/>
                </a:solidFill>
              </a:rPr>
              <a:t>for Fall 2021, Spring 2022 &amp; Summer 2022 data.</a:t>
            </a:r>
          </a:p>
          <a:p>
            <a:endParaRPr lang="en-US" sz="1600" b="1" baseline="30000" dirty="0">
              <a:solidFill>
                <a:srgbClr val="008000"/>
              </a:solidFill>
            </a:endParaRPr>
          </a:p>
          <a:p>
            <a:endParaRPr lang="en-US" sz="1600" b="1" dirty="0">
              <a:solidFill>
                <a:srgbClr val="008000"/>
              </a:solidFill>
            </a:endParaRPr>
          </a:p>
          <a:p>
            <a:r>
              <a:rPr lang="en-US" sz="1600" dirty="0">
                <a:solidFill>
                  <a:schemeClr val="tx1"/>
                </a:solidFill>
              </a:rPr>
              <a:t>Any </a:t>
            </a:r>
            <a:r>
              <a:rPr lang="en-US" sz="1600" b="1" dirty="0">
                <a:solidFill>
                  <a:schemeClr val="tx1"/>
                </a:solidFill>
              </a:rPr>
              <a:t>new outcomes and assessment methods </a:t>
            </a:r>
            <a:r>
              <a:rPr lang="en-US" sz="1600" dirty="0">
                <a:solidFill>
                  <a:schemeClr val="tx1"/>
                </a:solidFill>
              </a:rPr>
              <a:t>for the current academic year must be entered by </a:t>
            </a:r>
            <a:r>
              <a:rPr lang="en-US" sz="1600" b="1" dirty="0">
                <a:solidFill>
                  <a:srgbClr val="008000"/>
                </a:solidFill>
              </a:rPr>
              <a:t>October 15</a:t>
            </a:r>
            <a:r>
              <a:rPr lang="en-US" sz="1600" b="1" baseline="30000" dirty="0">
                <a:solidFill>
                  <a:srgbClr val="008000"/>
                </a:solidFill>
              </a:rPr>
              <a:t>th</a:t>
            </a:r>
            <a:r>
              <a:rPr lang="en-US" sz="1600" b="1" dirty="0">
                <a:solidFill>
                  <a:srgbClr val="008000"/>
                </a:solidFill>
              </a:rPr>
              <a:t>.</a:t>
            </a:r>
            <a:endParaRPr lang="en-US" sz="1600" b="1" baseline="30000" dirty="0">
              <a:solidFill>
                <a:srgbClr val="008000"/>
              </a:solidFill>
            </a:endParaRPr>
          </a:p>
          <a:p>
            <a:endParaRPr lang="en-US" sz="1600" b="1" dirty="0">
              <a:solidFill>
                <a:srgbClr val="008000"/>
              </a:solidFill>
            </a:endParaRPr>
          </a:p>
          <a:p>
            <a:r>
              <a:rPr lang="en-US" sz="1600" b="1" dirty="0">
                <a:solidFill>
                  <a:schemeClr val="tx1"/>
                </a:solidFill>
              </a:rPr>
              <a:t>Plan Audits </a:t>
            </a:r>
            <a:r>
              <a:rPr lang="en-US" sz="1600" dirty="0">
                <a:solidFill>
                  <a:schemeClr val="tx1"/>
                </a:solidFill>
              </a:rPr>
              <a:t>(for quantity, not quality) take place in October.</a:t>
            </a:r>
          </a:p>
          <a:p>
            <a:endParaRPr lang="en-US" sz="1600" dirty="0">
              <a:solidFill>
                <a:schemeClr val="tx1"/>
              </a:solidFill>
            </a:endParaRPr>
          </a:p>
          <a:p>
            <a:r>
              <a:rPr lang="en-US" sz="1600" b="1" dirty="0">
                <a:solidFill>
                  <a:schemeClr val="tx1"/>
                </a:solidFill>
              </a:rPr>
              <a:t>Peer Committees Review</a:t>
            </a:r>
            <a:r>
              <a:rPr lang="en-US" sz="1600" dirty="0">
                <a:solidFill>
                  <a:schemeClr val="tx1"/>
                </a:solidFill>
              </a:rPr>
              <a:t> the IE reports (for quality) beginning in November and continuing through April. Scores distributed by email.</a:t>
            </a:r>
          </a:p>
          <a:p>
            <a:endParaRPr lang="en-US" sz="1600" dirty="0">
              <a:solidFill>
                <a:schemeClr val="tx1"/>
              </a:solidFill>
            </a:endParaRPr>
          </a:p>
          <a:p>
            <a:r>
              <a:rPr lang="en-US" sz="1600" b="1" dirty="0">
                <a:solidFill>
                  <a:schemeClr val="tx1"/>
                </a:solidFill>
              </a:rPr>
              <a:t>Workshops and consultations </a:t>
            </a:r>
            <a:r>
              <a:rPr lang="en-US" sz="1600" dirty="0">
                <a:solidFill>
                  <a:schemeClr val="tx1"/>
                </a:solidFill>
              </a:rPr>
              <a:t>continue as needed through June to improve scores.</a:t>
            </a:r>
            <a:r>
              <a:rPr lang="en-US" sz="900" dirty="0">
                <a:solidFill>
                  <a:schemeClr val="tx1"/>
                </a:solidFill>
              </a:rPr>
              <a:t>.</a:t>
            </a:r>
          </a:p>
        </p:txBody>
      </p:sp>
      <p:sp>
        <p:nvSpPr>
          <p:cNvPr id="3" name="Title 2"/>
          <p:cNvSpPr>
            <a:spLocks noGrp="1"/>
          </p:cNvSpPr>
          <p:nvPr>
            <p:ph type="title"/>
          </p:nvPr>
        </p:nvSpPr>
        <p:spPr>
          <a:xfrm>
            <a:off x="457200" y="271292"/>
            <a:ext cx="8229600" cy="696686"/>
          </a:xfrm>
        </p:spPr>
        <p:txBody>
          <a:bodyPr>
            <a:normAutofit/>
          </a:bodyPr>
          <a:lstStyle/>
          <a:p>
            <a:r>
              <a:rPr lang="en-US" sz="3600" b="1" dirty="0">
                <a:latin typeface="Arial" panose="020B0604020202020204" pitchFamily="34" charset="0"/>
                <a:cs typeface="Arial" panose="020B0604020202020204" pitchFamily="34" charset="0"/>
              </a:rPr>
              <a:t>IE Cycle @ UNT</a:t>
            </a:r>
          </a:p>
        </p:txBody>
      </p:sp>
    </p:spTree>
    <p:extLst>
      <p:ext uri="{BB962C8B-B14F-4D97-AF65-F5344CB8AC3E}">
        <p14:creationId xmlns:p14="http://schemas.microsoft.com/office/powerpoint/2010/main" val="3458606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04EC8E-CCEF-45E7-8A15-9857EA8D1CA4}"/>
              </a:ext>
            </a:extLst>
          </p:cNvPr>
          <p:cNvPicPr>
            <a:picLocks noChangeAspect="1"/>
          </p:cNvPicPr>
          <p:nvPr/>
        </p:nvPicPr>
        <p:blipFill>
          <a:blip r:embed="rId3"/>
          <a:stretch>
            <a:fillRect/>
          </a:stretch>
        </p:blipFill>
        <p:spPr>
          <a:xfrm>
            <a:off x="0" y="0"/>
            <a:ext cx="9144000" cy="6857999"/>
          </a:xfrm>
          <a:prstGeom prst="rect">
            <a:avLst/>
          </a:prstGeom>
        </p:spPr>
      </p:pic>
      <p:sp>
        <p:nvSpPr>
          <p:cNvPr id="2" name="Text Placeholder 1"/>
          <p:cNvSpPr>
            <a:spLocks noGrp="1"/>
          </p:cNvSpPr>
          <p:nvPr>
            <p:ph type="body" sz="quarter" idx="10"/>
          </p:nvPr>
        </p:nvSpPr>
        <p:spPr>
          <a:xfrm>
            <a:off x="195309" y="1162975"/>
            <a:ext cx="8678725" cy="4766957"/>
          </a:xfrm>
        </p:spPr>
        <p:txBody>
          <a:bodyPr>
            <a:normAutofit fontScale="92500"/>
          </a:bodyPr>
          <a:lstStyle/>
          <a:p>
            <a:pPr marL="0" indent="0"/>
            <a:endParaRPr lang="en-US" dirty="0">
              <a:solidFill>
                <a:schemeClr val="tx1"/>
              </a:solidFill>
            </a:endParaRPr>
          </a:p>
          <a:p>
            <a:pPr marL="0" indent="0"/>
            <a:r>
              <a:rPr lang="en-US" dirty="0">
                <a:solidFill>
                  <a:schemeClr val="tx1"/>
                </a:solidFill>
              </a:rPr>
              <a:t>	    = Expanded help for definitions and instructions</a:t>
            </a:r>
          </a:p>
          <a:p>
            <a:endParaRPr lang="en-US" dirty="0">
              <a:solidFill>
                <a:schemeClr val="tx1"/>
              </a:solidFill>
            </a:endParaRPr>
          </a:p>
          <a:p>
            <a:r>
              <a:rPr lang="en-US" dirty="0">
                <a:solidFill>
                  <a:schemeClr val="tx1"/>
                </a:solidFill>
              </a:rPr>
              <a:t>To improve clarity, some terminology has changed in Institutional Effectiveness Plans:</a:t>
            </a:r>
            <a:endParaRPr lang="en-US" sz="800" dirty="0">
              <a:solidFill>
                <a:schemeClr val="tx1"/>
              </a:solidFill>
            </a:endParaRPr>
          </a:p>
          <a:p>
            <a:endParaRPr lang="en-US" sz="800" dirty="0">
              <a:solidFill>
                <a:schemeClr val="tx1"/>
              </a:solidFill>
            </a:endParaRPr>
          </a:p>
          <a:p>
            <a:pPr algn="ctr"/>
            <a:r>
              <a:rPr lang="en-US" sz="2800" b="1" dirty="0">
                <a:solidFill>
                  <a:srgbClr val="00B050"/>
                </a:solidFill>
              </a:rPr>
              <a:t>Column 4</a:t>
            </a:r>
          </a:p>
          <a:p>
            <a:r>
              <a:rPr lang="en-US" sz="2100" b="1" i="1" dirty="0">
                <a:solidFill>
                  <a:schemeClr val="tx1"/>
                </a:solidFill>
              </a:rPr>
              <a:t>Recommendations</a:t>
            </a:r>
            <a:r>
              <a:rPr lang="en-US" sz="2100" dirty="0">
                <a:solidFill>
                  <a:schemeClr val="tx1"/>
                </a:solidFill>
              </a:rPr>
              <a:t> has changed to “</a:t>
            </a:r>
            <a:r>
              <a:rPr lang="en-US" sz="2100" b="1" i="1" dirty="0">
                <a:solidFill>
                  <a:schemeClr val="tx1"/>
                </a:solidFill>
              </a:rPr>
              <a:t>Use of Results for Improvement</a:t>
            </a:r>
            <a:r>
              <a:rPr lang="en-US" sz="2100" dirty="0">
                <a:solidFill>
                  <a:schemeClr val="tx1"/>
                </a:solidFill>
              </a:rPr>
              <a:t>”</a:t>
            </a:r>
          </a:p>
          <a:p>
            <a:endParaRPr lang="en-US" sz="2100" dirty="0">
              <a:solidFill>
                <a:schemeClr val="tx1"/>
              </a:solidFill>
            </a:endParaRPr>
          </a:p>
          <a:p>
            <a:pPr>
              <a:buFont typeface="Arial" panose="020B0604020202020204" pitchFamily="34" charset="0"/>
              <a:buChar char="•"/>
            </a:pPr>
            <a:r>
              <a:rPr lang="en-US" sz="2100" b="1" i="1" dirty="0">
                <a:solidFill>
                  <a:schemeClr val="tx1"/>
                </a:solidFill>
              </a:rPr>
              <a:t>Action planned next (formerly called recommendations) </a:t>
            </a:r>
            <a:r>
              <a:rPr lang="en-US" sz="2100" dirty="0">
                <a:solidFill>
                  <a:schemeClr val="tx1"/>
                </a:solidFill>
              </a:rPr>
              <a:t>= improvement actions planned the subsequent cycle based on analysis of the results</a:t>
            </a:r>
          </a:p>
          <a:p>
            <a:pPr>
              <a:buFont typeface="Arial" panose="020B0604020202020204" pitchFamily="34" charset="0"/>
              <a:buChar char="•"/>
            </a:pPr>
            <a:r>
              <a:rPr lang="en-US" sz="2100" b="1" i="1" dirty="0">
                <a:solidFill>
                  <a:schemeClr val="tx1"/>
                </a:solidFill>
              </a:rPr>
              <a:t>Status of action (formerly called follow-up) </a:t>
            </a:r>
            <a:r>
              <a:rPr lang="en-US" sz="2100" dirty="0">
                <a:solidFill>
                  <a:schemeClr val="tx1"/>
                </a:solidFill>
              </a:rPr>
              <a:t>= status of improvement actions entered last year (12 month status update)</a:t>
            </a:r>
          </a:p>
          <a:p>
            <a:endParaRPr lang="en-US" sz="2800" dirty="0">
              <a:solidFill>
                <a:schemeClr val="tx1"/>
              </a:solidFill>
            </a:endParaRPr>
          </a:p>
        </p:txBody>
      </p:sp>
      <p:sp>
        <p:nvSpPr>
          <p:cNvPr id="3" name="Title 2"/>
          <p:cNvSpPr>
            <a:spLocks noGrp="1"/>
          </p:cNvSpPr>
          <p:nvPr>
            <p:ph type="title"/>
          </p:nvPr>
        </p:nvSpPr>
        <p:spPr>
          <a:xfrm>
            <a:off x="457200" y="271292"/>
            <a:ext cx="8229600" cy="696686"/>
          </a:xfrm>
        </p:spPr>
        <p:txBody>
          <a:bodyPr>
            <a:normAutofit/>
          </a:bodyPr>
          <a:lstStyle/>
          <a:p>
            <a:r>
              <a:rPr lang="en-US" sz="3600" b="1" dirty="0">
                <a:latin typeface="Arial" panose="020B0604020202020204" pitchFamily="34" charset="0"/>
                <a:cs typeface="Arial" panose="020B0604020202020204" pitchFamily="34" charset="0"/>
              </a:rPr>
              <a:t>Recent Changes</a:t>
            </a:r>
          </a:p>
        </p:txBody>
      </p:sp>
      <p:sp>
        <p:nvSpPr>
          <p:cNvPr id="6" name="TextBox 5">
            <a:extLst>
              <a:ext uri="{FF2B5EF4-FFF2-40B4-BE49-F238E27FC236}">
                <a16:creationId xmlns:a16="http://schemas.microsoft.com/office/drawing/2014/main" id="{CB62911C-E789-4202-8662-1A2830C9A8CC}"/>
              </a:ext>
            </a:extLst>
          </p:cNvPr>
          <p:cNvSpPr txBox="1"/>
          <p:nvPr/>
        </p:nvSpPr>
        <p:spPr>
          <a:xfrm>
            <a:off x="177554" y="2349362"/>
            <a:ext cx="8723113" cy="3763418"/>
          </a:xfrm>
          <a:custGeom>
            <a:avLst/>
            <a:gdLst>
              <a:gd name="connsiteX0" fmla="*/ 0 w 8678725"/>
              <a:gd name="connsiteY0" fmla="*/ 0 h 3124226"/>
              <a:gd name="connsiteX1" fmla="*/ 8678725 w 8678725"/>
              <a:gd name="connsiteY1" fmla="*/ 0 h 3124226"/>
              <a:gd name="connsiteX2" fmla="*/ 8678725 w 8678725"/>
              <a:gd name="connsiteY2" fmla="*/ 3124226 h 3124226"/>
              <a:gd name="connsiteX3" fmla="*/ 0 w 8678725"/>
              <a:gd name="connsiteY3" fmla="*/ 3124226 h 3124226"/>
              <a:gd name="connsiteX4" fmla="*/ 0 w 8678725"/>
              <a:gd name="connsiteY4" fmla="*/ 0 h 3124226"/>
              <a:gd name="connsiteX0" fmla="*/ 0 w 8696480"/>
              <a:gd name="connsiteY0" fmla="*/ 0 h 3763418"/>
              <a:gd name="connsiteX1" fmla="*/ 8696480 w 8696480"/>
              <a:gd name="connsiteY1" fmla="*/ 639192 h 3763418"/>
              <a:gd name="connsiteX2" fmla="*/ 8696480 w 8696480"/>
              <a:gd name="connsiteY2" fmla="*/ 3763418 h 3763418"/>
              <a:gd name="connsiteX3" fmla="*/ 17755 w 8696480"/>
              <a:gd name="connsiteY3" fmla="*/ 3763418 h 3763418"/>
              <a:gd name="connsiteX4" fmla="*/ 0 w 8696480"/>
              <a:gd name="connsiteY4" fmla="*/ 0 h 3763418"/>
              <a:gd name="connsiteX0" fmla="*/ 0 w 8723113"/>
              <a:gd name="connsiteY0" fmla="*/ 0 h 3763418"/>
              <a:gd name="connsiteX1" fmla="*/ 8723113 w 8723113"/>
              <a:gd name="connsiteY1" fmla="*/ 26633 h 3763418"/>
              <a:gd name="connsiteX2" fmla="*/ 8696480 w 8723113"/>
              <a:gd name="connsiteY2" fmla="*/ 3763418 h 3763418"/>
              <a:gd name="connsiteX3" fmla="*/ 17755 w 8723113"/>
              <a:gd name="connsiteY3" fmla="*/ 3763418 h 3763418"/>
              <a:gd name="connsiteX4" fmla="*/ 0 w 8723113"/>
              <a:gd name="connsiteY4" fmla="*/ 0 h 3763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113" h="3763418">
                <a:moveTo>
                  <a:pt x="0" y="0"/>
                </a:moveTo>
                <a:lnTo>
                  <a:pt x="8723113" y="26633"/>
                </a:lnTo>
                <a:lnTo>
                  <a:pt x="8696480" y="3763418"/>
                </a:lnTo>
                <a:lnTo>
                  <a:pt x="17755" y="3763418"/>
                </a:lnTo>
                <a:cubicBezTo>
                  <a:pt x="11837" y="2508945"/>
                  <a:pt x="5918" y="1254473"/>
                  <a:pt x="0" y="0"/>
                </a:cubicBezTo>
                <a:close/>
              </a:path>
            </a:pathLst>
          </a:custGeom>
          <a:noFill/>
          <a:ln w="38100">
            <a:solidFill>
              <a:srgbClr val="00B050"/>
            </a:solidFill>
          </a:ln>
        </p:spPr>
        <p:txBody>
          <a:bodyPr wrap="square" rtlCol="0">
            <a:spAutoFit/>
          </a:bodyPr>
          <a:lstStyle/>
          <a:p>
            <a:endParaRPr lang="en-US" sz="2400" dirty="0">
              <a:solidFill>
                <a:srgbClr val="139A29"/>
              </a:solidFill>
              <a:latin typeface="Arial"/>
              <a:cs typeface="Arial"/>
            </a:endParaRPr>
          </a:p>
        </p:txBody>
      </p:sp>
      <p:pic>
        <p:nvPicPr>
          <p:cNvPr id="7" name="Picture 6">
            <a:extLst>
              <a:ext uri="{FF2B5EF4-FFF2-40B4-BE49-F238E27FC236}">
                <a16:creationId xmlns:a16="http://schemas.microsoft.com/office/drawing/2014/main" id="{CC7DF7C4-397E-4DA3-B2EF-A7F9AF354FBA}"/>
              </a:ext>
            </a:extLst>
          </p:cNvPr>
          <p:cNvPicPr>
            <a:picLocks noChangeAspect="1"/>
          </p:cNvPicPr>
          <p:nvPr/>
        </p:nvPicPr>
        <p:blipFill>
          <a:blip r:embed="rId4"/>
          <a:stretch>
            <a:fillRect/>
          </a:stretch>
        </p:blipFill>
        <p:spPr>
          <a:xfrm>
            <a:off x="349865" y="1446347"/>
            <a:ext cx="617801" cy="617801"/>
          </a:xfrm>
          <a:prstGeom prst="rect">
            <a:avLst/>
          </a:prstGeom>
        </p:spPr>
      </p:pic>
    </p:spTree>
    <p:extLst>
      <p:ext uri="{BB962C8B-B14F-4D97-AF65-F5344CB8AC3E}">
        <p14:creationId xmlns:p14="http://schemas.microsoft.com/office/powerpoint/2010/main" val="496578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139A29"/>
            </a:solidFill>
            <a:latin typeface="Arial"/>
            <a:cs typeface="Arial"/>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139A29"/>
            </a:solidFill>
            <a:latin typeface="Arial"/>
            <a:cs typeface="Arial"/>
          </a:defRPr>
        </a:defPPr>
      </a:lstStyle>
    </a:tx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139A29"/>
            </a:solidFill>
            <a:latin typeface="Arial"/>
            <a:cs typeface="Aria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8CFA0E698DE143930566E05DA9406A" ma:contentTypeVersion="0" ma:contentTypeDescription="Create a new document." ma:contentTypeScope="" ma:versionID="095773dc2e5212b23117621be8d84d69">
  <xsd:schema xmlns:xsd="http://www.w3.org/2001/XMLSchema" xmlns:xs="http://www.w3.org/2001/XMLSchema" xmlns:p="http://schemas.microsoft.com/office/2006/metadata/properties" targetNamespace="http://schemas.microsoft.com/office/2006/metadata/properties" ma:root="true" ma:fieldsID="b34f15b030d40ffca33e4aeb8eb001f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23C89B-D221-4194-BAB3-049F8135BE33}"/>
</file>

<file path=customXml/itemProps2.xml><?xml version="1.0" encoding="utf-8"?>
<ds:datastoreItem xmlns:ds="http://schemas.openxmlformats.org/officeDocument/2006/customXml" ds:itemID="{F4FE63A0-B673-4049-9378-B7C7109AD771}"/>
</file>

<file path=customXml/itemProps3.xml><?xml version="1.0" encoding="utf-8"?>
<ds:datastoreItem xmlns:ds="http://schemas.openxmlformats.org/officeDocument/2006/customXml" ds:itemID="{E884B389-359F-49B4-99F9-6723AC84F4B3}"/>
</file>

<file path=docProps/app.xml><?xml version="1.0" encoding="utf-8"?>
<Properties xmlns="http://schemas.openxmlformats.org/officeDocument/2006/extended-properties" xmlns:vt="http://schemas.openxmlformats.org/officeDocument/2006/docPropsVTypes">
  <TotalTime>13345</TotalTime>
  <Words>5755</Words>
  <Application>Microsoft Macintosh PowerPoint</Application>
  <PresentationFormat>Letter Paper (8.5x11 in)</PresentationFormat>
  <Paragraphs>811</Paragraphs>
  <Slides>73</Slides>
  <Notes>72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73</vt:i4>
      </vt:variant>
    </vt:vector>
  </HeadingPairs>
  <TitlesOfParts>
    <vt:vector size="79" baseType="lpstr">
      <vt:lpstr>Arial</vt:lpstr>
      <vt:lpstr>Calibri</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IE Cycle @ UNT</vt:lpstr>
      <vt:lpstr>Recent Changes</vt:lpstr>
      <vt:lpstr>Recent Changes</vt:lpstr>
      <vt:lpstr>Recent Changes</vt:lpstr>
      <vt:lpstr>Peer Review</vt:lpstr>
      <vt:lpstr>PowerPoint Presentation</vt:lpstr>
      <vt:lpstr>PowerPoint Presentation</vt:lpstr>
      <vt:lpstr>PowerPoint Presentation</vt:lpstr>
      <vt:lpstr>Here is a fully, completed plan:</vt:lpstr>
      <vt:lpstr>PowerPoint Presentation</vt:lpstr>
      <vt:lpstr>PowerPoint Presentation</vt:lpstr>
      <vt:lpstr>Writing Student Learning Outcomes</vt:lpstr>
      <vt:lpstr>Other Verbs to Consider for SLOs</vt:lpstr>
      <vt:lpstr>PowerPoint Presentation</vt:lpstr>
      <vt:lpstr>Rubric: Expected Outcomes</vt:lpstr>
      <vt:lpstr>PowerPoint Presentation</vt:lpstr>
      <vt:lpstr>Rubric: Method of Assessment</vt:lpstr>
      <vt:lpstr>PowerPoint Presentation</vt:lpstr>
      <vt:lpstr>Rubric: Criterion</vt:lpstr>
      <vt:lpstr>PowerPoint Presentation</vt:lpstr>
      <vt:lpstr>Rubric: Results</vt:lpstr>
      <vt:lpstr>PowerPoint Presentation</vt:lpstr>
      <vt:lpstr>Rubric: Use of Results for Improvement</vt:lpstr>
      <vt:lpstr>PowerPoint Presentation</vt:lpstr>
      <vt:lpstr>Improve Home Page</vt:lpstr>
      <vt:lpstr>PowerPoint Presentation</vt:lpstr>
      <vt:lpstr>Improve Home page</vt:lpstr>
      <vt:lpstr>Helpful Hint: First and Last Step</vt:lpstr>
      <vt:lpstr>PowerPoint Presentation</vt:lpstr>
      <vt:lpstr>PowerPoint Presentation</vt:lpstr>
      <vt:lpstr>PowerPoint Presentation</vt:lpstr>
      <vt:lpstr>PowerPoint Presentation</vt:lpstr>
      <vt:lpstr>PowerPoint Presentation</vt:lpstr>
      <vt:lpstr>Adding or editing outcomes</vt:lpstr>
      <vt:lpstr>PowerPoint Presentation</vt:lpstr>
      <vt:lpstr>PowerPoint Presentation</vt:lpstr>
      <vt:lpstr>PowerPoint Presentation</vt:lpstr>
      <vt:lpstr>PowerPoint Presentation</vt:lpstr>
      <vt:lpstr>PowerPoint Presentation</vt:lpstr>
      <vt:lpstr>Assessment methods</vt:lpstr>
      <vt:lpstr>PowerPoint Presentation</vt:lpstr>
      <vt:lpstr>PowerPoint Presentation</vt:lpstr>
      <vt:lpstr>Add documentation to methods</vt:lpstr>
      <vt:lpstr>Add documentation to methods - Part Two</vt:lpstr>
      <vt:lpstr>How to update Column 3 - Results &amp; Evidence</vt:lpstr>
      <vt:lpstr>Results Entry</vt:lpstr>
      <vt:lpstr>Results for Programs and Departments</vt:lpstr>
      <vt:lpstr>PowerPoint Presentation</vt:lpstr>
      <vt:lpstr>Results</vt:lpstr>
      <vt:lpstr>Adding additional information to Results</vt:lpstr>
      <vt:lpstr>Add documentation to Results</vt:lpstr>
      <vt:lpstr>Add documentation to Results</vt:lpstr>
      <vt:lpstr>PowerPoint Presentation</vt:lpstr>
      <vt:lpstr>Closing the Loops</vt:lpstr>
      <vt:lpstr>PowerPoint Presentation</vt:lpstr>
      <vt:lpstr>Possible Improvement Actions  based on Analysis</vt:lpstr>
      <vt:lpstr>Possible Improvement Actions (academic)</vt:lpstr>
      <vt:lpstr>Use of Results for Improvement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Young, Kit</dc:creator>
  <cp:lastModifiedBy>Faris, Kimberly</cp:lastModifiedBy>
  <cp:revision>329</cp:revision>
  <cp:lastPrinted>2019-09-09T20:18:53Z</cp:lastPrinted>
  <dcterms:created xsi:type="dcterms:W3CDTF">2010-11-22T21:44:58Z</dcterms:created>
  <dcterms:modified xsi:type="dcterms:W3CDTF">2022-05-06T23:07:37Z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0x010100448CFA0E698DE143930566E05DA9406A</vt:lpwstr>
  </property>
</Properties>
</file>